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1024" r:id="rId2"/>
    <p:sldId id="1025" r:id="rId3"/>
    <p:sldId id="1026" r:id="rId4"/>
    <p:sldId id="1027" r:id="rId5"/>
    <p:sldId id="1028" r:id="rId6"/>
    <p:sldId id="1029" r:id="rId7"/>
    <p:sldId id="1030" r:id="rId8"/>
    <p:sldId id="1031" r:id="rId9"/>
    <p:sldId id="1032" r:id="rId10"/>
    <p:sldId id="1033" r:id="rId11"/>
    <p:sldId id="1034" r:id="rId12"/>
    <p:sldId id="1035" r:id="rId13"/>
    <p:sldId id="1042" r:id="rId14"/>
    <p:sldId id="1043" r:id="rId15"/>
    <p:sldId id="1044" r:id="rId16"/>
    <p:sldId id="1045" r:id="rId17"/>
    <p:sldId id="1049" r:id="rId18"/>
    <p:sldId id="1050" r:id="rId19"/>
    <p:sldId id="1051" r:id="rId20"/>
    <p:sldId id="1052" r:id="rId21"/>
    <p:sldId id="1053" r:id="rId22"/>
    <p:sldId id="1054" r:id="rId23"/>
    <p:sldId id="1055" r:id="rId24"/>
    <p:sldId id="1056" r:id="rId25"/>
    <p:sldId id="1048" r:id="rId26"/>
    <p:sldId id="836"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News Gothic MT" charset="0"/>
        <a:ea typeface="ＭＳ Ｐゴシック" charset="0"/>
        <a:cs typeface="ＭＳ Ｐゴシック" charset="0"/>
      </a:defRPr>
    </a:lvl5pPr>
    <a:lvl6pPr marL="2286000" algn="l" defTabSz="457200" rtl="0" eaLnBrk="1" latinLnBrk="0" hangingPunct="1">
      <a:defRPr kern="1200">
        <a:solidFill>
          <a:schemeClr val="tx1"/>
        </a:solidFill>
        <a:latin typeface="News Gothic MT" charset="0"/>
        <a:ea typeface="ＭＳ Ｐゴシック" charset="0"/>
        <a:cs typeface="ＭＳ Ｐゴシック" charset="0"/>
      </a:defRPr>
    </a:lvl6pPr>
    <a:lvl7pPr marL="2743200" algn="l" defTabSz="457200" rtl="0" eaLnBrk="1" latinLnBrk="0" hangingPunct="1">
      <a:defRPr kern="1200">
        <a:solidFill>
          <a:schemeClr val="tx1"/>
        </a:solidFill>
        <a:latin typeface="News Gothic MT" charset="0"/>
        <a:ea typeface="ＭＳ Ｐゴシック" charset="0"/>
        <a:cs typeface="ＭＳ Ｐゴシック" charset="0"/>
      </a:defRPr>
    </a:lvl7pPr>
    <a:lvl8pPr marL="3200400" algn="l" defTabSz="457200" rtl="0" eaLnBrk="1" latinLnBrk="0" hangingPunct="1">
      <a:defRPr kern="1200">
        <a:solidFill>
          <a:schemeClr val="tx1"/>
        </a:solidFill>
        <a:latin typeface="News Gothic MT" charset="0"/>
        <a:ea typeface="ＭＳ Ｐゴシック" charset="0"/>
        <a:cs typeface="ＭＳ Ｐゴシック" charset="0"/>
      </a:defRPr>
    </a:lvl8pPr>
    <a:lvl9pPr marL="3657600" algn="l" defTabSz="457200" rtl="0" eaLnBrk="1" latinLnBrk="0" hangingPunct="1">
      <a:defRPr kern="1200">
        <a:solidFill>
          <a:schemeClr val="tx1"/>
        </a:solidFill>
        <a:latin typeface="News Gothic MT" charset="0"/>
        <a:ea typeface="ＭＳ Ｐゴシック" charset="0"/>
        <a:cs typeface="ＭＳ Ｐゴシック" charset="0"/>
      </a:defRPr>
    </a:lvl9pPr>
  </p:defaultTextStyle>
  <p:extLst>
    <p:ext uri="{521415D9-36F7-43E2-AB2F-B90AF26B5E84}">
      <p14:sectionLst xmlns:p14="http://schemas.microsoft.com/office/powerpoint/2010/main">
        <p14:section name="Content # 2: ELD Session 2" id="{CF2B1AD0-CC40-F442-A55C-B4368A652E12}">
          <p14:sldIdLst>
            <p14:sldId id="1024"/>
            <p14:sldId id="1025"/>
            <p14:sldId id="1026"/>
            <p14:sldId id="1027"/>
            <p14:sldId id="1028"/>
            <p14:sldId id="1029"/>
            <p14:sldId id="1030"/>
            <p14:sldId id="1031"/>
            <p14:sldId id="1032"/>
            <p14:sldId id="1033"/>
            <p14:sldId id="1034"/>
            <p14:sldId id="1035"/>
            <p14:sldId id="1042"/>
            <p14:sldId id="1043"/>
            <p14:sldId id="1044"/>
            <p14:sldId id="1045"/>
            <p14:sldId id="1049"/>
            <p14:sldId id="1050"/>
            <p14:sldId id="1051"/>
            <p14:sldId id="1052"/>
            <p14:sldId id="1053"/>
            <p14:sldId id="1054"/>
            <p14:sldId id="1055"/>
            <p14:sldId id="1056"/>
            <p14:sldId id="1048"/>
            <p14:sldId id="8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7BB107"/>
    <a:srgbClr val="C200C4"/>
    <a:srgbClr val="5ED010"/>
    <a:srgbClr val="E4E40F"/>
    <a:srgbClr val="29C310"/>
    <a:srgbClr val="FF8000"/>
    <a:srgbClr val="06F911"/>
    <a:srgbClr val="800080"/>
    <a:srgbClr val="FFE199"/>
    <a:srgbClr val="CCC1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34502" autoAdjust="0"/>
  </p:normalViewPr>
  <p:slideViewPr>
    <p:cSldViewPr snapToGrid="0" snapToObjects="1">
      <p:cViewPr>
        <p:scale>
          <a:sx n="90" d="100"/>
          <a:sy n="90" d="100"/>
        </p:scale>
        <p:origin x="-80" y="-80"/>
      </p:cViewPr>
      <p:guideLst>
        <p:guide orient="horz" pos="2160"/>
        <p:guide pos="2880"/>
      </p:guideLst>
    </p:cSldViewPr>
  </p:slideViewPr>
  <p:outlineViewPr>
    <p:cViewPr>
      <p:scale>
        <a:sx n="33" d="100"/>
        <a:sy n="33" d="100"/>
      </p:scale>
      <p:origin x="0" y="1099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1BA1E-E9E0-4A7C-8D20-EBE607E87E25}"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0AF1600E-C48A-414F-9EB8-CE8E4B8663E1}">
      <dgm:prSet phldrT="[Text]" custT="1"/>
      <dgm:spPr/>
      <dgm:t>
        <a:bodyPr/>
        <a:lstStyle/>
        <a:p>
          <a:r>
            <a:rPr lang="en-US" sz="1800" b="1" dirty="0" smtClean="0">
              <a:latin typeface="Century Gothic"/>
              <a:cs typeface="Century Gothic"/>
            </a:rPr>
            <a:t>2014-2015</a:t>
          </a:r>
        </a:p>
      </dgm:t>
    </dgm:pt>
    <dgm:pt modelId="{91ACC181-5C62-4D1D-BD3E-0112EC8CA4A8}" type="parTrans" cxnId="{2218A9EA-73B2-4D97-A768-70741AD74279}">
      <dgm:prSet/>
      <dgm:spPr/>
      <dgm:t>
        <a:bodyPr/>
        <a:lstStyle/>
        <a:p>
          <a:endParaRPr lang="en-US"/>
        </a:p>
      </dgm:t>
    </dgm:pt>
    <dgm:pt modelId="{AB88721C-E30B-42E8-9015-089C3200C08D}" type="sibTrans" cxnId="{2218A9EA-73B2-4D97-A768-70741AD74279}">
      <dgm:prSet/>
      <dgm:spPr/>
      <dgm:t>
        <a:bodyPr/>
        <a:lstStyle/>
        <a:p>
          <a:endParaRPr lang="en-US"/>
        </a:p>
      </dgm:t>
    </dgm:pt>
    <dgm:pt modelId="{5AFD2CA4-AD8C-484F-84BE-10D12DE667A3}">
      <dgm:prSet phldrT="[Text]" custT="1"/>
      <dgm:spPr/>
      <dgm:t>
        <a:bodyPr/>
        <a:lstStyle/>
        <a:p>
          <a:r>
            <a:rPr lang="en-US" sz="1800" b="1" dirty="0" smtClean="0">
              <a:latin typeface="Century Gothic"/>
              <a:cs typeface="Century Gothic"/>
            </a:rPr>
            <a:t>2015-2016</a:t>
          </a:r>
          <a:endParaRPr lang="en-US" sz="1300" b="1" dirty="0">
            <a:latin typeface="Century Gothic"/>
            <a:cs typeface="Century Gothic"/>
          </a:endParaRPr>
        </a:p>
      </dgm:t>
    </dgm:pt>
    <dgm:pt modelId="{F830C5E9-8DC5-4138-961F-BB30B3FD19AC}" type="sibTrans" cxnId="{FEE9382D-BBDF-4E0F-B817-F58F880B18F0}">
      <dgm:prSet/>
      <dgm:spPr/>
      <dgm:t>
        <a:bodyPr/>
        <a:lstStyle/>
        <a:p>
          <a:endParaRPr lang="en-US"/>
        </a:p>
      </dgm:t>
    </dgm:pt>
    <dgm:pt modelId="{6B8AC1C0-4522-404A-AF83-C3CEE836C946}" type="parTrans" cxnId="{FEE9382D-BBDF-4E0F-B817-F58F880B18F0}">
      <dgm:prSet/>
      <dgm:spPr/>
      <dgm:t>
        <a:bodyPr/>
        <a:lstStyle/>
        <a:p>
          <a:endParaRPr lang="en-US"/>
        </a:p>
      </dgm:t>
    </dgm:pt>
    <dgm:pt modelId="{C90A053F-E839-604B-B277-62BD412A0B8A}">
      <dgm:prSet phldrT="[Text]"/>
      <dgm:spPr>
        <a:solidFill>
          <a:srgbClr val="FFFF00">
            <a:alpha val="90000"/>
          </a:srgbClr>
        </a:solidFill>
      </dgm:spPr>
      <dgm:t>
        <a:bodyPr/>
        <a:lstStyle/>
        <a:p>
          <a:r>
            <a:rPr lang="en-US" b="1" dirty="0" smtClean="0">
              <a:latin typeface="Century Gothic"/>
              <a:cs typeface="Century Gothic"/>
            </a:rPr>
            <a:t>Transition</a:t>
          </a:r>
          <a:endParaRPr lang="en-US" dirty="0">
            <a:latin typeface="Century Gothic"/>
            <a:cs typeface="Century Gothic"/>
          </a:endParaRPr>
        </a:p>
      </dgm:t>
    </dgm:pt>
    <dgm:pt modelId="{E88E5F31-EC78-4143-84D0-5F299E8E6501}" type="parTrans" cxnId="{67041CFC-BAEC-5349-93F0-940C93E358FA}">
      <dgm:prSet/>
      <dgm:spPr/>
      <dgm:t>
        <a:bodyPr/>
        <a:lstStyle/>
        <a:p>
          <a:endParaRPr lang="en-US"/>
        </a:p>
      </dgm:t>
    </dgm:pt>
    <dgm:pt modelId="{041418D0-424C-894F-914C-AFC2CF52B360}" type="sibTrans" cxnId="{67041CFC-BAEC-5349-93F0-940C93E358FA}">
      <dgm:prSet/>
      <dgm:spPr/>
      <dgm:t>
        <a:bodyPr/>
        <a:lstStyle/>
        <a:p>
          <a:endParaRPr lang="en-US"/>
        </a:p>
      </dgm:t>
    </dgm:pt>
    <dgm:pt modelId="{7426827C-6683-3B47-B054-2FAAF85925B4}">
      <dgm:prSet phldrT="[Text]"/>
      <dgm:spPr/>
      <dgm:t>
        <a:bodyPr/>
        <a:lstStyle/>
        <a:p>
          <a:r>
            <a:rPr lang="en-US" b="1" dirty="0" smtClean="0">
              <a:latin typeface="Century Gothic"/>
              <a:cs typeface="Century Gothic"/>
            </a:rPr>
            <a:t>Implementation</a:t>
          </a:r>
          <a:endParaRPr lang="en-US" dirty="0">
            <a:latin typeface="Century Gothic"/>
            <a:cs typeface="Century Gothic"/>
          </a:endParaRPr>
        </a:p>
      </dgm:t>
    </dgm:pt>
    <dgm:pt modelId="{B1E9A203-F587-954E-A6C4-561FED82E053}" type="parTrans" cxnId="{8533013E-0F60-9140-8F8A-955E5B02B203}">
      <dgm:prSet/>
      <dgm:spPr/>
      <dgm:t>
        <a:bodyPr/>
        <a:lstStyle/>
        <a:p>
          <a:endParaRPr lang="en-US"/>
        </a:p>
      </dgm:t>
    </dgm:pt>
    <dgm:pt modelId="{E5D2A135-EFFA-0E42-8B6D-7F121FDCBBB5}" type="sibTrans" cxnId="{8533013E-0F60-9140-8F8A-955E5B02B203}">
      <dgm:prSet/>
      <dgm:spPr/>
      <dgm:t>
        <a:bodyPr/>
        <a:lstStyle/>
        <a:p>
          <a:endParaRPr lang="en-US"/>
        </a:p>
      </dgm:t>
    </dgm:pt>
    <dgm:pt modelId="{C1F9986F-171E-45B5-90DA-37D1DF490758}" type="pres">
      <dgm:prSet presAssocID="{5BC1BA1E-E9E0-4A7C-8D20-EBE607E87E25}" presName="linearFlow" presStyleCnt="0">
        <dgm:presLayoutVars>
          <dgm:dir/>
          <dgm:animLvl val="lvl"/>
          <dgm:resizeHandles val="exact"/>
        </dgm:presLayoutVars>
      </dgm:prSet>
      <dgm:spPr/>
      <dgm:t>
        <a:bodyPr/>
        <a:lstStyle/>
        <a:p>
          <a:endParaRPr lang="en-US"/>
        </a:p>
      </dgm:t>
    </dgm:pt>
    <dgm:pt modelId="{DEDA3FF8-002F-4723-9593-6B526489295A}" type="pres">
      <dgm:prSet presAssocID="{0AF1600E-C48A-414F-9EB8-CE8E4B8663E1}" presName="composite" presStyleCnt="0"/>
      <dgm:spPr/>
      <dgm:t>
        <a:bodyPr/>
        <a:lstStyle/>
        <a:p>
          <a:endParaRPr lang="en-US"/>
        </a:p>
      </dgm:t>
    </dgm:pt>
    <dgm:pt modelId="{433AF202-61C9-4132-82F0-2BADA0DBA3E9}" type="pres">
      <dgm:prSet presAssocID="{0AF1600E-C48A-414F-9EB8-CE8E4B8663E1}" presName="parentText" presStyleLbl="alignNode1" presStyleIdx="0" presStyleCnt="2">
        <dgm:presLayoutVars>
          <dgm:chMax val="1"/>
          <dgm:bulletEnabled val="1"/>
        </dgm:presLayoutVars>
      </dgm:prSet>
      <dgm:spPr/>
      <dgm:t>
        <a:bodyPr/>
        <a:lstStyle/>
        <a:p>
          <a:endParaRPr lang="en-US"/>
        </a:p>
      </dgm:t>
    </dgm:pt>
    <dgm:pt modelId="{B183397D-1AD0-45EA-92D0-12EBE6EB09C2}" type="pres">
      <dgm:prSet presAssocID="{0AF1600E-C48A-414F-9EB8-CE8E4B8663E1}" presName="descendantText" presStyleLbl="alignAcc1" presStyleIdx="0" presStyleCnt="2">
        <dgm:presLayoutVars>
          <dgm:bulletEnabled val="1"/>
        </dgm:presLayoutVars>
      </dgm:prSet>
      <dgm:spPr/>
      <dgm:t>
        <a:bodyPr/>
        <a:lstStyle/>
        <a:p>
          <a:endParaRPr lang="en-US"/>
        </a:p>
      </dgm:t>
    </dgm:pt>
    <dgm:pt modelId="{36F71412-FD3A-4A90-A9F5-6C09B648A480}" type="pres">
      <dgm:prSet presAssocID="{AB88721C-E30B-42E8-9015-089C3200C08D}" presName="sp" presStyleCnt="0"/>
      <dgm:spPr/>
      <dgm:t>
        <a:bodyPr/>
        <a:lstStyle/>
        <a:p>
          <a:endParaRPr lang="en-US"/>
        </a:p>
      </dgm:t>
    </dgm:pt>
    <dgm:pt modelId="{6079A9B4-8B94-44E7-B90E-326D47D86789}" type="pres">
      <dgm:prSet presAssocID="{5AFD2CA4-AD8C-484F-84BE-10D12DE667A3}" presName="composite" presStyleCnt="0"/>
      <dgm:spPr/>
      <dgm:t>
        <a:bodyPr/>
        <a:lstStyle/>
        <a:p>
          <a:endParaRPr lang="en-US"/>
        </a:p>
      </dgm:t>
    </dgm:pt>
    <dgm:pt modelId="{5C5FCF6E-28F0-4F13-B8AB-FCD3A8645012}" type="pres">
      <dgm:prSet presAssocID="{5AFD2CA4-AD8C-484F-84BE-10D12DE667A3}" presName="parentText" presStyleLbl="alignNode1" presStyleIdx="1" presStyleCnt="2">
        <dgm:presLayoutVars>
          <dgm:chMax val="1"/>
          <dgm:bulletEnabled val="1"/>
        </dgm:presLayoutVars>
      </dgm:prSet>
      <dgm:spPr/>
      <dgm:t>
        <a:bodyPr/>
        <a:lstStyle/>
        <a:p>
          <a:endParaRPr lang="en-US"/>
        </a:p>
      </dgm:t>
    </dgm:pt>
    <dgm:pt modelId="{795CD31D-3F8A-4CEB-B56A-DFBBD0C4FCF7}" type="pres">
      <dgm:prSet presAssocID="{5AFD2CA4-AD8C-484F-84BE-10D12DE667A3}" presName="descendantText" presStyleLbl="alignAcc1" presStyleIdx="1" presStyleCnt="2" custLinFactNeighborX="1248">
        <dgm:presLayoutVars>
          <dgm:bulletEnabled val="1"/>
        </dgm:presLayoutVars>
      </dgm:prSet>
      <dgm:spPr/>
      <dgm:t>
        <a:bodyPr/>
        <a:lstStyle/>
        <a:p>
          <a:endParaRPr lang="en-US"/>
        </a:p>
      </dgm:t>
    </dgm:pt>
  </dgm:ptLst>
  <dgm:cxnLst>
    <dgm:cxn modelId="{5127B240-F181-C64A-886B-D1A690BA4FCA}" type="presOf" srcId="{5AFD2CA4-AD8C-484F-84BE-10D12DE667A3}" destId="{5C5FCF6E-28F0-4F13-B8AB-FCD3A8645012}" srcOrd="0" destOrd="0" presId="urn:microsoft.com/office/officeart/2005/8/layout/chevron2"/>
    <dgm:cxn modelId="{2218A9EA-73B2-4D97-A768-70741AD74279}" srcId="{5BC1BA1E-E9E0-4A7C-8D20-EBE607E87E25}" destId="{0AF1600E-C48A-414F-9EB8-CE8E4B8663E1}" srcOrd="0" destOrd="0" parTransId="{91ACC181-5C62-4D1D-BD3E-0112EC8CA4A8}" sibTransId="{AB88721C-E30B-42E8-9015-089C3200C08D}"/>
    <dgm:cxn modelId="{67041CFC-BAEC-5349-93F0-940C93E358FA}" srcId="{0AF1600E-C48A-414F-9EB8-CE8E4B8663E1}" destId="{C90A053F-E839-604B-B277-62BD412A0B8A}" srcOrd="0" destOrd="0" parTransId="{E88E5F31-EC78-4143-84D0-5F299E8E6501}" sibTransId="{041418D0-424C-894F-914C-AFC2CF52B360}"/>
    <dgm:cxn modelId="{947B7150-BF30-DD42-AE9F-C6B0930C0B69}" type="presOf" srcId="{0AF1600E-C48A-414F-9EB8-CE8E4B8663E1}" destId="{433AF202-61C9-4132-82F0-2BADA0DBA3E9}" srcOrd="0" destOrd="0" presId="urn:microsoft.com/office/officeart/2005/8/layout/chevron2"/>
    <dgm:cxn modelId="{8533013E-0F60-9140-8F8A-955E5B02B203}" srcId="{5AFD2CA4-AD8C-484F-84BE-10D12DE667A3}" destId="{7426827C-6683-3B47-B054-2FAAF85925B4}" srcOrd="0" destOrd="0" parTransId="{B1E9A203-F587-954E-A6C4-561FED82E053}" sibTransId="{E5D2A135-EFFA-0E42-8B6D-7F121FDCBBB5}"/>
    <dgm:cxn modelId="{968C7DB4-82E6-BF4F-BF84-323FBE79419E}" type="presOf" srcId="{5BC1BA1E-E9E0-4A7C-8D20-EBE607E87E25}" destId="{C1F9986F-171E-45B5-90DA-37D1DF490758}" srcOrd="0" destOrd="0" presId="urn:microsoft.com/office/officeart/2005/8/layout/chevron2"/>
    <dgm:cxn modelId="{D66EE556-3F71-944E-9EC2-48D45C555B15}" type="presOf" srcId="{C90A053F-E839-604B-B277-62BD412A0B8A}" destId="{B183397D-1AD0-45EA-92D0-12EBE6EB09C2}" srcOrd="0" destOrd="0" presId="urn:microsoft.com/office/officeart/2005/8/layout/chevron2"/>
    <dgm:cxn modelId="{C0E525D9-CE9E-5742-80FB-62D845A51B71}" type="presOf" srcId="{7426827C-6683-3B47-B054-2FAAF85925B4}" destId="{795CD31D-3F8A-4CEB-B56A-DFBBD0C4FCF7}" srcOrd="0" destOrd="0" presId="urn:microsoft.com/office/officeart/2005/8/layout/chevron2"/>
    <dgm:cxn modelId="{FEE9382D-BBDF-4E0F-B817-F58F880B18F0}" srcId="{5BC1BA1E-E9E0-4A7C-8D20-EBE607E87E25}" destId="{5AFD2CA4-AD8C-484F-84BE-10D12DE667A3}" srcOrd="1" destOrd="0" parTransId="{6B8AC1C0-4522-404A-AF83-C3CEE836C946}" sibTransId="{F830C5E9-8DC5-4138-961F-BB30B3FD19AC}"/>
    <dgm:cxn modelId="{599E4852-E680-4C4A-B6F0-2BD335A32F21}" type="presParOf" srcId="{C1F9986F-171E-45B5-90DA-37D1DF490758}" destId="{DEDA3FF8-002F-4723-9593-6B526489295A}" srcOrd="0" destOrd="0" presId="urn:microsoft.com/office/officeart/2005/8/layout/chevron2"/>
    <dgm:cxn modelId="{C82C7973-25C1-FE47-9C9C-2C0F107CD906}" type="presParOf" srcId="{DEDA3FF8-002F-4723-9593-6B526489295A}" destId="{433AF202-61C9-4132-82F0-2BADA0DBA3E9}" srcOrd="0" destOrd="0" presId="urn:microsoft.com/office/officeart/2005/8/layout/chevron2"/>
    <dgm:cxn modelId="{97DA7519-6B6E-3348-8591-27E7B3E49394}" type="presParOf" srcId="{DEDA3FF8-002F-4723-9593-6B526489295A}" destId="{B183397D-1AD0-45EA-92D0-12EBE6EB09C2}" srcOrd="1" destOrd="0" presId="urn:microsoft.com/office/officeart/2005/8/layout/chevron2"/>
    <dgm:cxn modelId="{01D3931E-C343-284E-8967-AF2219835BA0}" type="presParOf" srcId="{C1F9986F-171E-45B5-90DA-37D1DF490758}" destId="{36F71412-FD3A-4A90-A9F5-6C09B648A480}" srcOrd="1" destOrd="0" presId="urn:microsoft.com/office/officeart/2005/8/layout/chevron2"/>
    <dgm:cxn modelId="{E3D8BE57-1915-6048-A3E3-7C7A2E66F4FD}" type="presParOf" srcId="{C1F9986F-171E-45B5-90DA-37D1DF490758}" destId="{6079A9B4-8B94-44E7-B90E-326D47D86789}" srcOrd="2" destOrd="0" presId="urn:microsoft.com/office/officeart/2005/8/layout/chevron2"/>
    <dgm:cxn modelId="{61C84E5F-5CEF-704E-AE9D-47AE732FB5E4}" type="presParOf" srcId="{6079A9B4-8B94-44E7-B90E-326D47D86789}" destId="{5C5FCF6E-28F0-4F13-B8AB-FCD3A8645012}" srcOrd="0" destOrd="0" presId="urn:microsoft.com/office/officeart/2005/8/layout/chevron2"/>
    <dgm:cxn modelId="{BCB7736F-75CE-4B44-A1C1-272B963A6617}" type="presParOf" srcId="{6079A9B4-8B94-44E7-B90E-326D47D86789}" destId="{795CD31D-3F8A-4CEB-B56A-DFBBD0C4FC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AF202-61C9-4132-82F0-2BADA0DBA3E9}">
      <dsp:nvSpPr>
        <dsp:cNvPr id="0" name=""/>
        <dsp:cNvSpPr/>
      </dsp:nvSpPr>
      <dsp:spPr>
        <a:xfrm rot="5400000">
          <a:off x="-409113" y="413471"/>
          <a:ext cx="2727424" cy="1909196"/>
        </a:xfrm>
        <a:prstGeom prst="chevron">
          <a:avLst/>
        </a:prstGeom>
        <a:solidFill>
          <a:schemeClr val="accent2">
            <a:hueOff val="0"/>
            <a:satOff val="0"/>
            <a:lumOff val="0"/>
            <a:alphaOff val="0"/>
          </a:schemeClr>
        </a:solidFill>
        <a:ln w="25400" cap="flat" cmpd="dbl"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2014-2015</a:t>
          </a:r>
        </a:p>
      </dsp:txBody>
      <dsp:txXfrm rot="-5400000">
        <a:off x="1" y="958955"/>
        <a:ext cx="1909196" cy="818228"/>
      </dsp:txXfrm>
    </dsp:sp>
    <dsp:sp modelId="{B183397D-1AD0-45EA-92D0-12EBE6EB09C2}">
      <dsp:nvSpPr>
        <dsp:cNvPr id="0" name=""/>
        <dsp:cNvSpPr/>
      </dsp:nvSpPr>
      <dsp:spPr>
        <a:xfrm rot="5400000">
          <a:off x="4361487" y="-2447932"/>
          <a:ext cx="1772825" cy="6677406"/>
        </a:xfrm>
        <a:prstGeom prst="round2SameRect">
          <a:avLst/>
        </a:prstGeom>
        <a:solidFill>
          <a:srgbClr val="FFFF00">
            <a:alpha val="90000"/>
          </a:srgbClr>
        </a:solidFill>
        <a:ln w="25400" cap="flat" cmpd="dbl"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Transition</a:t>
          </a:r>
          <a:endParaRPr lang="en-US" sz="4400" kern="1200" dirty="0">
            <a:latin typeface="Century Gothic"/>
            <a:cs typeface="Century Gothic"/>
          </a:endParaRPr>
        </a:p>
      </dsp:txBody>
      <dsp:txXfrm rot="-5400000">
        <a:off x="1909197" y="90900"/>
        <a:ext cx="6590864" cy="1599741"/>
      </dsp:txXfrm>
    </dsp:sp>
    <dsp:sp modelId="{5C5FCF6E-28F0-4F13-B8AB-FCD3A8645012}">
      <dsp:nvSpPr>
        <dsp:cNvPr id="0" name=""/>
        <dsp:cNvSpPr/>
      </dsp:nvSpPr>
      <dsp:spPr>
        <a:xfrm rot="5400000">
          <a:off x="-409113" y="2858931"/>
          <a:ext cx="2727424" cy="1909196"/>
        </a:xfrm>
        <a:prstGeom prst="chevron">
          <a:avLst/>
        </a:prstGeom>
        <a:solidFill>
          <a:schemeClr val="accent2">
            <a:hueOff val="-10161094"/>
            <a:satOff val="35315"/>
            <a:lumOff val="25688"/>
            <a:alphaOff val="0"/>
          </a:schemeClr>
        </a:solidFill>
        <a:ln w="25400" cap="flat" cmpd="dbl" algn="ctr">
          <a:solidFill>
            <a:schemeClr val="accent2">
              <a:hueOff val="-10161094"/>
              <a:satOff val="35315"/>
              <a:lumOff val="256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2015-2016</a:t>
          </a:r>
          <a:endParaRPr lang="en-US" sz="1300" b="1" kern="1200" dirty="0">
            <a:latin typeface="Century Gothic"/>
            <a:cs typeface="Century Gothic"/>
          </a:endParaRPr>
        </a:p>
      </dsp:txBody>
      <dsp:txXfrm rot="-5400000">
        <a:off x="1" y="3404415"/>
        <a:ext cx="1909196" cy="818228"/>
      </dsp:txXfrm>
    </dsp:sp>
    <dsp:sp modelId="{795CD31D-3F8A-4CEB-B56A-DFBBD0C4FCF7}">
      <dsp:nvSpPr>
        <dsp:cNvPr id="0" name=""/>
        <dsp:cNvSpPr/>
      </dsp:nvSpPr>
      <dsp:spPr>
        <a:xfrm rot="5400000">
          <a:off x="4361487" y="-2472"/>
          <a:ext cx="1772825" cy="6677406"/>
        </a:xfrm>
        <a:prstGeom prst="round2SameRect">
          <a:avLst/>
        </a:prstGeom>
        <a:solidFill>
          <a:schemeClr val="lt1">
            <a:alpha val="90000"/>
            <a:hueOff val="0"/>
            <a:satOff val="0"/>
            <a:lumOff val="0"/>
            <a:alphaOff val="0"/>
          </a:schemeClr>
        </a:solidFill>
        <a:ln w="25400" cap="flat" cmpd="dbl" algn="ctr">
          <a:solidFill>
            <a:schemeClr val="accent2">
              <a:hueOff val="-10161094"/>
              <a:satOff val="35315"/>
              <a:lumOff val="25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Implementation</a:t>
          </a:r>
          <a:endParaRPr lang="en-US" sz="4400" kern="1200" dirty="0">
            <a:latin typeface="Century Gothic"/>
            <a:cs typeface="Century Gothic"/>
          </a:endParaRPr>
        </a:p>
      </dsp:txBody>
      <dsp:txXfrm rot="-5400000">
        <a:off x="1909197" y="2536360"/>
        <a:ext cx="6590864" cy="15997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latin typeface="Century Gothic"/>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90E85A-4420-0846-9CA3-BA043A60E269}" type="datetimeFigureOut">
              <a:rPr lang="en-US">
                <a:latin typeface="Century Gothic"/>
              </a:rPr>
              <a:pPr>
                <a:defRPr/>
              </a:pPr>
              <a:t>9/2/14</a:t>
            </a:fld>
            <a:endParaRPr lang="en-US" dirty="0">
              <a:latin typeface="Century Gothic"/>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latin typeface="Century Gothic"/>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4A9B117-5E07-1E40-9684-C9D5B252AE96}" type="slidenum">
              <a:rPr lang="en-US">
                <a:latin typeface="Century Gothic"/>
              </a:rPr>
              <a:pPr>
                <a:defRPr/>
              </a:pPr>
              <a:t>‹#›</a:t>
            </a:fld>
            <a:endParaRPr lang="en-US" dirty="0">
              <a:latin typeface="Century Gothic"/>
            </a:endParaRPr>
          </a:p>
        </p:txBody>
      </p:sp>
    </p:spTree>
    <p:extLst>
      <p:ext uri="{BB962C8B-B14F-4D97-AF65-F5344CB8AC3E}">
        <p14:creationId xmlns:p14="http://schemas.microsoft.com/office/powerpoint/2010/main" val="3883631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3F8E643-403F-9C45-B027-C1FB3D268160}" type="datetimeFigureOut">
              <a:rPr lang="en-US"/>
              <a:pPr>
                <a:defRPr/>
              </a:pPr>
              <a:t>9/2/14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F99B96-3DE8-7148-9C05-9406343D7C1B}" type="slidenum">
              <a:rPr lang="en-US"/>
              <a:pPr>
                <a:defRPr/>
              </a:pPr>
              <a:t>‹#›</a:t>
            </a:fld>
            <a:endParaRPr lang="en-US"/>
          </a:p>
        </p:txBody>
      </p:sp>
    </p:spTree>
    <p:extLst>
      <p:ext uri="{BB962C8B-B14F-4D97-AF65-F5344CB8AC3E}">
        <p14:creationId xmlns:p14="http://schemas.microsoft.com/office/powerpoint/2010/main" val="41763576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Slide 1:</a:t>
            </a:r>
            <a:r>
              <a:rPr lang="en-US" altLang="en-US" b="1" baseline="0" dirty="0" smtClean="0"/>
              <a:t> (1 minute) Introduction.  Add you name to the slide</a:t>
            </a:r>
            <a:endParaRPr lang="en-US" altLang="en-US" b="1" dirty="0" smtClean="0"/>
          </a:p>
          <a:p>
            <a:pPr eaLnBrk="1" hangingPunct="1">
              <a:spcBef>
                <a:spcPct val="0"/>
              </a:spcBef>
            </a:pPr>
            <a:endParaRPr lang="en-US" altLang="en-US" dirty="0" smtClean="0"/>
          </a:p>
          <a:p>
            <a:pPr eaLnBrk="1" hangingPunct="1">
              <a:spcBef>
                <a:spcPct val="0"/>
              </a:spcBef>
            </a:pPr>
            <a:r>
              <a:rPr lang="en-US" altLang="en-US" b="1" dirty="0" smtClean="0"/>
              <a:t>Purpose/Why:  </a:t>
            </a:r>
            <a:r>
              <a:rPr lang="en-US" altLang="en-US" dirty="0" smtClean="0"/>
              <a:t>Remind participants that this</a:t>
            </a:r>
            <a:r>
              <a:rPr lang="en-US" altLang="en-US" baseline="0" dirty="0" smtClean="0"/>
              <a:t> is the 2</a:t>
            </a:r>
            <a:r>
              <a:rPr lang="en-US" altLang="en-US" baseline="30000" dirty="0" smtClean="0"/>
              <a:t>nd</a:t>
            </a:r>
            <a:r>
              <a:rPr lang="en-US" altLang="en-US" baseline="0" dirty="0" smtClean="0"/>
              <a:t> of 4 sessions in transitioning to the New CA ELD Standards</a:t>
            </a:r>
          </a:p>
          <a:p>
            <a:pPr eaLnBrk="1" hangingPunct="1">
              <a:spcBef>
                <a:spcPct val="0"/>
              </a:spcBef>
            </a:pPr>
            <a:endParaRPr lang="en-US" altLang="en-US" baseline="0" dirty="0" smtClean="0"/>
          </a:p>
          <a:p>
            <a:pPr eaLnBrk="1" hangingPunct="1">
              <a:spcBef>
                <a:spcPct val="0"/>
              </a:spcBef>
            </a:pPr>
            <a:r>
              <a:rPr lang="en-US" altLang="en-US" b="1" baseline="0" dirty="0" smtClean="0"/>
              <a:t>How: </a:t>
            </a:r>
            <a:r>
              <a:rPr lang="en-US" altLang="en-US" baseline="0" dirty="0" smtClean="0"/>
              <a:t>You will guide participants through the information while modeling instructional strategies that could be transferred to classroom practice. </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36200702-6F88-4F45-9432-7BDD038F9CBF}" type="slidenum">
              <a:rPr lang="en-US" altLang="en-US" sz="1200">
                <a:latin typeface="Calibri" panose="020F0502020204030204" pitchFamily="34" charset="0"/>
              </a:rPr>
              <a:pPr eaLnBrk="1" hangingPunct="1"/>
              <a:t>1</a:t>
            </a:fld>
            <a:endParaRPr lang="en-US" altLang="en-US" sz="1200">
              <a:latin typeface="Calibri" panose="020F0502020204030204" pitchFamily="34" charset="0"/>
            </a:endParaRPr>
          </a:p>
        </p:txBody>
      </p:sp>
    </p:spTree>
    <p:extLst>
      <p:ext uri="{BB962C8B-B14F-4D97-AF65-F5344CB8AC3E}">
        <p14:creationId xmlns:p14="http://schemas.microsoft.com/office/powerpoint/2010/main" val="2106121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26"/>
          <p:cNvSpPr>
            <a:spLocks noGrp="1" noRot="1" noChangeAspect="1" noTextEdit="1"/>
          </p:cNvSpPr>
          <p:nvPr>
            <p:ph type="sldImg" idx="2"/>
          </p:nvPr>
        </p:nvSpPr>
        <p:spPr bwMode="auto">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sp>
      <p:sp>
        <p:nvSpPr>
          <p:cNvPr id="39938" name="Shape 1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00" bIns="45700" numCol="1" anchor="t" anchorCtr="0" compatLnSpc="1">
            <a:prstTxWarp prst="textNoShape">
              <a:avLst/>
            </a:prstTxWarp>
          </a:bodyPr>
          <a:lstStyle/>
          <a:p>
            <a:pPr eaLnBrk="1" hangingPunct="1">
              <a:spcBef>
                <a:spcPct val="0"/>
              </a:spcBef>
              <a:buSzPct val="25000"/>
            </a:pPr>
            <a:r>
              <a:rPr lang="en-US" b="1" dirty="0">
                <a:latin typeface="Arial" charset="0"/>
              </a:rPr>
              <a:t>Slide </a:t>
            </a:r>
            <a:r>
              <a:rPr lang="en-US" b="1" dirty="0" smtClean="0">
                <a:latin typeface="Arial" charset="0"/>
              </a:rPr>
              <a:t>10:  </a:t>
            </a:r>
            <a:r>
              <a:rPr lang="en-US" b="1" dirty="0">
                <a:latin typeface="Arial" charset="0"/>
              </a:rPr>
              <a:t>(1 min)</a:t>
            </a:r>
          </a:p>
          <a:p>
            <a:pPr eaLnBrk="1" hangingPunct="1">
              <a:spcBef>
                <a:spcPct val="0"/>
              </a:spcBef>
            </a:pPr>
            <a:endParaRPr lang="en-US" sz="1800" dirty="0">
              <a:latin typeface="Arial" charset="0"/>
            </a:endParaRPr>
          </a:p>
          <a:p>
            <a:pPr eaLnBrk="1" hangingPunct="1">
              <a:spcBef>
                <a:spcPct val="0"/>
              </a:spcBef>
              <a:buSzPct val="25000"/>
            </a:pPr>
            <a:r>
              <a:rPr lang="en-US" b="1" dirty="0">
                <a:latin typeface="Arial" charset="0"/>
              </a:rPr>
              <a:t>Why/Purpose:</a:t>
            </a:r>
            <a:r>
              <a:rPr lang="en-US" sz="1800" dirty="0">
                <a:latin typeface="Arial" charset="0"/>
              </a:rPr>
              <a:t>  </a:t>
            </a:r>
            <a:r>
              <a:rPr lang="en-US" dirty="0">
                <a:latin typeface="Arial" charset="0"/>
              </a:rPr>
              <a:t>To connect our work as educators and our  professional goals.</a:t>
            </a:r>
          </a:p>
          <a:p>
            <a:pPr eaLnBrk="1" hangingPunct="1">
              <a:spcBef>
                <a:spcPct val="0"/>
              </a:spcBef>
            </a:pPr>
            <a:endParaRPr lang="en-US" sz="1800" dirty="0">
              <a:latin typeface="Arial" charset="0"/>
            </a:endParaRPr>
          </a:p>
          <a:p>
            <a:pPr eaLnBrk="1" hangingPunct="1">
              <a:spcBef>
                <a:spcPct val="0"/>
              </a:spcBef>
              <a:buSzPct val="25000"/>
            </a:pPr>
            <a:r>
              <a:rPr lang="en-US" b="1" dirty="0">
                <a:latin typeface="Arial" charset="0"/>
              </a:rPr>
              <a:t>How: </a:t>
            </a:r>
            <a:r>
              <a:rPr lang="en-US" dirty="0">
                <a:latin typeface="Arial" charset="0"/>
              </a:rPr>
              <a:t>Read the 3 focus elements, tell the participants that the arrows point to the highlighted focus elements that apply to the work we will engage in today.</a:t>
            </a:r>
          </a:p>
        </p:txBody>
      </p:sp>
      <p:sp>
        <p:nvSpPr>
          <p:cNvPr id="39939" name="Shape 128"/>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algn="r" eaLnBrk="1" hangingPunct="1">
              <a:buSzPct val="25000"/>
              <a:buFont typeface="Times New Roman" charset="0"/>
              <a:buNone/>
            </a:pPr>
            <a:r>
              <a:rPr lang="en-US" sz="1200">
                <a:solidFill>
                  <a:srgbClr val="000000"/>
                </a:solidFill>
                <a:latin typeface="Times New Roman" charset="0"/>
                <a:cs typeface="Times New Roman" charset="0"/>
                <a:sym typeface="Times New Roman"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xfrm>
            <a:off x="173038" y="4129088"/>
            <a:ext cx="6484937"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r>
              <a:rPr lang="en-US" altLang="en-US" b="1" dirty="0" smtClean="0"/>
              <a:t>Slide 11:</a:t>
            </a:r>
            <a:r>
              <a:rPr lang="en-US" altLang="en-US" b="1" baseline="0" dirty="0" smtClean="0"/>
              <a:t> </a:t>
            </a:r>
            <a:r>
              <a:rPr lang="en-US" altLang="en-US" b="1" dirty="0" smtClean="0"/>
              <a:t>(2 minutes)</a:t>
            </a:r>
          </a:p>
          <a:p>
            <a:pPr marL="0" indent="0">
              <a:buFontTx/>
              <a:buNone/>
            </a:pPr>
            <a:endParaRPr lang="en-US" altLang="en-US" dirty="0" smtClean="0"/>
          </a:p>
          <a:p>
            <a:pPr marL="0" indent="0">
              <a:buFontTx/>
              <a:buNone/>
            </a:pPr>
            <a:r>
              <a:rPr lang="en-US" altLang="en-US" b="1" dirty="0" smtClean="0"/>
              <a:t>Purpose/ Why:  </a:t>
            </a:r>
            <a:r>
              <a:rPr lang="en-US" altLang="en-US" dirty="0" smtClean="0"/>
              <a:t>Review the phase</a:t>
            </a:r>
            <a:r>
              <a:rPr lang="en-US" altLang="en-US" baseline="0" dirty="0" smtClean="0"/>
              <a:t> in plan and highlight how it is </a:t>
            </a:r>
            <a:r>
              <a:rPr lang="en-US" altLang="en-US" dirty="0" smtClean="0"/>
              <a:t>aligned to the state’s plan.</a:t>
            </a:r>
            <a:r>
              <a:rPr lang="en-US" altLang="en-US" baseline="0" dirty="0" smtClean="0"/>
              <a:t> As participants go through the year and sessions, they will have a better understanding of the New CA ELD Standards</a:t>
            </a:r>
          </a:p>
          <a:p>
            <a:pPr marL="0" indent="0">
              <a:buFontTx/>
              <a:buNone/>
            </a:pPr>
            <a:endParaRPr lang="en-US" altLang="en-US" baseline="0" dirty="0" smtClean="0"/>
          </a:p>
          <a:p>
            <a:pPr marL="0" indent="0">
              <a:buFontTx/>
              <a:buNone/>
            </a:pPr>
            <a:endParaRPr lang="en-US" altLang="en-US" baseline="0" dirty="0" smtClean="0"/>
          </a:p>
          <a:p>
            <a:pPr marL="0" indent="0">
              <a:buFontTx/>
              <a:buNone/>
            </a:pPr>
            <a:r>
              <a:rPr lang="en-US" altLang="en-US" b="1" baseline="0" dirty="0" smtClean="0"/>
              <a:t>How:  </a:t>
            </a:r>
            <a:r>
              <a:rPr lang="en-US" altLang="en-US" baseline="0" dirty="0" smtClean="0"/>
              <a:t>Tell participants that this year we are the transition year.  As we move to the </a:t>
            </a:r>
            <a:r>
              <a:rPr lang="en-US" altLang="en-US" dirty="0" smtClean="0"/>
              <a:t>Transition year,</a:t>
            </a:r>
            <a:r>
              <a:rPr lang="en-US" altLang="en-US" baseline="0" dirty="0" smtClean="0"/>
              <a:t> the state and district will be</a:t>
            </a:r>
            <a:r>
              <a:rPr lang="en-US" altLang="en-US" dirty="0" smtClean="0"/>
              <a:t> building resources, implementing needs assessments, and continue</a:t>
            </a:r>
            <a:r>
              <a:rPr lang="en-US" altLang="en-US" baseline="0" dirty="0" smtClean="0"/>
              <a:t> to provide</a:t>
            </a:r>
            <a:r>
              <a:rPr lang="en-US" altLang="en-US" dirty="0" smtClean="0"/>
              <a:t> learning opportunities for stakeholders. Next year, we</a:t>
            </a:r>
            <a:r>
              <a:rPr lang="en-US" altLang="en-US" baseline="0" dirty="0" smtClean="0"/>
              <a:t> will be in the </a:t>
            </a:r>
            <a:r>
              <a:rPr lang="en-US" altLang="en-US" dirty="0" smtClean="0"/>
              <a:t>Implementation year where  there</a:t>
            </a:r>
            <a:r>
              <a:rPr lang="en-US" altLang="en-US" baseline="0" dirty="0" smtClean="0"/>
              <a:t> will be </a:t>
            </a:r>
            <a:r>
              <a:rPr lang="en-US" altLang="en-US" dirty="0" smtClean="0"/>
              <a:t>expansion of professional learning and alignment of curriculum instruction and assessment along with integration throughout the district. </a:t>
            </a:r>
          </a:p>
          <a:p>
            <a:pPr marL="171450" indent="-171450">
              <a:buFontTx/>
              <a:buChar char="•"/>
            </a:pPr>
            <a:endParaRPr lang="en-US" altLang="en-US" dirty="0" smtClean="0"/>
          </a:p>
          <a:p>
            <a:pPr marL="171450" indent="-171450">
              <a:buFontTx/>
              <a:buChar char="•"/>
            </a:pP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055B2F7B-3944-4D63-86C4-8BEC319E5418}" type="slidenum">
              <a:rPr lang="en-US" altLang="en-US" sz="1200">
                <a:latin typeface="Calibri" panose="020F0502020204030204" pitchFamily="34" charset="0"/>
              </a:rPr>
              <a:pPr eaLnBrk="1" hangingPunct="1"/>
              <a:t>11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998823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12</a:t>
            </a:r>
            <a:r>
              <a:rPr lang="en-US" b="1" baseline="0" dirty="0" smtClean="0"/>
              <a:t> (1 minute)</a:t>
            </a:r>
          </a:p>
          <a:p>
            <a:endParaRPr lang="en-US" baseline="0" dirty="0" smtClean="0"/>
          </a:p>
          <a:p>
            <a:r>
              <a:rPr lang="en-US" b="1" baseline="0" dirty="0" smtClean="0"/>
              <a:t>Purpose/Why: </a:t>
            </a:r>
            <a:r>
              <a:rPr lang="en-US" baseline="0" dirty="0" smtClean="0"/>
              <a:t>To visually show how the ELD Standards align and correlate to the new CCSS and review the language demands across content areas</a:t>
            </a:r>
          </a:p>
          <a:p>
            <a:endParaRPr lang="en-US" baseline="0" dirty="0" smtClean="0"/>
          </a:p>
          <a:p>
            <a:r>
              <a:rPr lang="en-US" b="1" baseline="0" dirty="0" smtClean="0"/>
              <a:t>How</a:t>
            </a:r>
            <a:r>
              <a:rPr lang="en-US" baseline="0" dirty="0" smtClean="0"/>
              <a:t>: Review the language demands of each column.  Remind participants that the </a:t>
            </a:r>
            <a:r>
              <a:rPr lang="en-US" dirty="0" smtClean="0"/>
              <a:t>CA ELD Standards highlight and amplify the Common Core State Standards so that students develop both English and content knowledge. Remind participants that the CA ELD Standards guide teachers to build ELs’ knowledge about how the English language works in different contexts to achieve specific communicative purposes. </a:t>
            </a:r>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12</a:t>
            </a:fld>
            <a:endParaRPr lang="en-US" altLang="en-US"/>
          </a:p>
        </p:txBody>
      </p:sp>
    </p:spTree>
    <p:extLst>
      <p:ext uri="{BB962C8B-B14F-4D97-AF65-F5344CB8AC3E}">
        <p14:creationId xmlns:p14="http://schemas.microsoft.com/office/powerpoint/2010/main" val="200939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Slide 13 (1 minute)</a:t>
            </a:r>
          </a:p>
          <a:p>
            <a:endParaRPr lang="en-US" altLang="en-US" dirty="0" smtClean="0"/>
          </a:p>
          <a:p>
            <a:r>
              <a:rPr lang="en-US" altLang="en-US" b="1" dirty="0" smtClean="0"/>
              <a:t>Purpose/Why:  </a:t>
            </a:r>
            <a:r>
              <a:rPr lang="en-US" altLang="en-US" dirty="0" smtClean="0"/>
              <a:t>Show</a:t>
            </a:r>
            <a:r>
              <a:rPr lang="en-US" altLang="en-US" baseline="0" dirty="0" smtClean="0"/>
              <a:t> the pieces of the document and </a:t>
            </a:r>
            <a:r>
              <a:rPr lang="en-US" altLang="en-US" dirty="0" smtClean="0"/>
              <a:t>orient</a:t>
            </a:r>
            <a:r>
              <a:rPr lang="en-US" altLang="en-US" baseline="0" dirty="0" smtClean="0"/>
              <a:t> participants to the CA ELD Standards Resources.  Today’s session will review pieces of the Overview and Proficiency Levels. The first activity will review pieces of the Overview and Proficiency Levels and orient them to the CA ELD Standards Resources.</a:t>
            </a:r>
          </a:p>
          <a:p>
            <a:endParaRPr lang="en-US" altLang="en-US" baseline="0" dirty="0" smtClean="0"/>
          </a:p>
          <a:p>
            <a:r>
              <a:rPr lang="en-US" altLang="en-US" b="1" baseline="0" dirty="0" smtClean="0"/>
              <a:t>How: </a:t>
            </a:r>
            <a:r>
              <a:rPr lang="en-US" altLang="en-US" b="0" baseline="0" dirty="0" smtClean="0"/>
              <a:t>Show the slide, highlight the green box as part of the Overview document which is part of the standards.  The next activity will dig into the Proficiency Level Descriptors (ELD Levels).</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F4471827-2418-4196-9C97-19C4B613AD3C}"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56928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Slide 14 (3 minutes)</a:t>
            </a:r>
          </a:p>
          <a:p>
            <a:endParaRPr lang="en-US" dirty="0" smtClean="0"/>
          </a:p>
          <a:p>
            <a:r>
              <a:rPr lang="en-US" b="1" baseline="0" dirty="0" smtClean="0"/>
              <a:t>Purpose/Why: </a:t>
            </a:r>
            <a:r>
              <a:rPr lang="en-US" baseline="0" dirty="0" smtClean="0"/>
              <a:t>Ground participants to the ELD Standards book and highlight how it is a resource to inform their practice</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How: </a:t>
            </a:r>
            <a:r>
              <a:rPr lang="en-US" baseline="0" dirty="0" smtClean="0"/>
              <a:t>Identify the section of the ELD Standards book that will be referenced (OVERVIEW OF CELDS &amp; PROFICIENCY LEVELS) in the next section. Have participants locate the pages in their book and tab them. Have participants read ONLY THE FIRST PARAGRAPH of p 5.  Have them share out quickly and have them tab p 6. </a:t>
            </a:r>
            <a:endParaRPr lang="en-US"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553B3924-7048-4C03-8464-6AC09AE9C77B}" type="slidenum">
              <a:rPr lang="en-US" altLang="en-US" sz="1200">
                <a:latin typeface="Calibri" panose="020F0502020204030204" pitchFamily="34" charset="0"/>
              </a:rPr>
              <a:pPr eaLnBrk="1" hangingPunct="1"/>
              <a:t>14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957812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15:</a:t>
            </a:r>
            <a:r>
              <a:rPr lang="en-US" b="1" baseline="0" dirty="0" smtClean="0"/>
              <a:t> (3 minutes)</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Purpose/Why: </a:t>
            </a:r>
            <a:r>
              <a:rPr lang="en-US" baseline="0" dirty="0" smtClean="0"/>
              <a:t>To familiarize participants with the PLDs (PROFICIENCY LEVEL DESCRIPTORS) and to get the gist of the PLDs.</a:t>
            </a:r>
          </a:p>
          <a:p>
            <a:endParaRPr lang="en-US" baseline="0" dirty="0" smtClean="0"/>
          </a:p>
          <a:p>
            <a:r>
              <a:rPr lang="en-US" b="1" baseline="0" dirty="0" smtClean="0"/>
              <a:t>How: </a:t>
            </a:r>
            <a:r>
              <a:rPr lang="en-US" baseline="0" dirty="0" smtClean="0"/>
              <a:t>Participants scan the document and highlight what stands out. Ask participants to share out in whole group what stood out about the levels of support and the native language (student capacity), and the continuum. </a:t>
            </a:r>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15</a:t>
            </a:fld>
            <a:endParaRPr lang="en-US" smtClean="0"/>
          </a:p>
        </p:txBody>
      </p:sp>
    </p:spTree>
    <p:extLst>
      <p:ext uri="{BB962C8B-B14F-4D97-AF65-F5344CB8AC3E}">
        <p14:creationId xmlns:p14="http://schemas.microsoft.com/office/powerpoint/2010/main" val="534946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 16:  (3</a:t>
            </a:r>
            <a:r>
              <a:rPr lang="en-US" b="1" baseline="0" dirty="0" smtClean="0"/>
              <a:t> minutes)</a:t>
            </a:r>
          </a:p>
          <a:p>
            <a:endParaRPr lang="en-US" baseline="0" dirty="0" smtClean="0"/>
          </a:p>
          <a:p>
            <a:r>
              <a:rPr lang="en-US" b="1" baseline="0" dirty="0" smtClean="0"/>
              <a:t>Purpose/Why: </a:t>
            </a:r>
            <a:r>
              <a:rPr lang="en-US" baseline="0" dirty="0" smtClean="0"/>
              <a:t>To ground the participants in the documents before they move on to the next activity where they will look at the horizontal level of support within a standard.</a:t>
            </a:r>
          </a:p>
          <a:p>
            <a:endParaRPr lang="en-US" baseline="0" dirty="0" smtClean="0"/>
          </a:p>
          <a:p>
            <a:r>
              <a:rPr lang="en-US" b="1" baseline="0" dirty="0" smtClean="0"/>
              <a:t>How: </a:t>
            </a:r>
            <a:r>
              <a:rPr lang="en-US" baseline="0" dirty="0" smtClean="0"/>
              <a:t>Facilitator highlights the PLD document, calling out the levels moving from EMERGING to EXPANDING.  Call out the ENTRY and EXIT stages.  Call out how each section has the descriptions of “WHAT ELs KNOW and CAN DO” by mode. (DO NOT READ EACH BOX). </a:t>
            </a:r>
          </a:p>
        </p:txBody>
      </p:sp>
      <p:sp>
        <p:nvSpPr>
          <p:cNvPr id="4" name="Slide Number Placeholder 3"/>
          <p:cNvSpPr>
            <a:spLocks noGrp="1"/>
          </p:cNvSpPr>
          <p:nvPr>
            <p:ph type="sldNum" sz="quarter" idx="10"/>
          </p:nvPr>
        </p:nvSpPr>
        <p:spPr/>
        <p:txBody>
          <a:bodyPr/>
          <a:lstStyle/>
          <a:p>
            <a:fld id="{CA077768-21C8-4125-A345-258E48D2EED0}" type="slidenum">
              <a:rPr lang="en-US" smtClean="0"/>
              <a:pPr/>
              <a:t>16</a:t>
            </a:fld>
            <a:endParaRPr lang="en-US" smtClean="0"/>
          </a:p>
        </p:txBody>
      </p:sp>
    </p:spTree>
    <p:extLst>
      <p:ext uri="{BB962C8B-B14F-4D97-AF65-F5344CB8AC3E}">
        <p14:creationId xmlns:p14="http://schemas.microsoft.com/office/powerpoint/2010/main" val="3188082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Slides 17-19 (3 minutes for</a:t>
            </a:r>
            <a:r>
              <a:rPr lang="en-US" altLang="en-US" b="1" baseline="0" dirty="0" smtClean="0"/>
              <a:t> all slides</a:t>
            </a:r>
            <a:r>
              <a:rPr lang="en-US" altLang="en-US" b="1" dirty="0" smtClean="0"/>
              <a:t>)</a:t>
            </a:r>
          </a:p>
          <a:p>
            <a:endParaRPr lang="en-US" altLang="en-US" dirty="0" smtClean="0"/>
          </a:p>
          <a:p>
            <a:r>
              <a:rPr lang="en-US" altLang="en-US" b="1" dirty="0" smtClean="0"/>
              <a:t>Purpose/Why: </a:t>
            </a:r>
            <a:r>
              <a:rPr lang="en-US" altLang="en-US" dirty="0" smtClean="0"/>
              <a:t>Show</a:t>
            </a:r>
            <a:r>
              <a:rPr lang="en-US" altLang="en-US" baseline="0" dirty="0" smtClean="0"/>
              <a:t> the pieces of the document and </a:t>
            </a:r>
            <a:r>
              <a:rPr lang="en-US" altLang="en-US" dirty="0" smtClean="0"/>
              <a:t>orient</a:t>
            </a:r>
            <a:r>
              <a:rPr lang="en-US" altLang="en-US" baseline="0" dirty="0" smtClean="0"/>
              <a:t> participants to the CA ELD Standards Resources.  The next activity supports an understanding of the progressions of the standards by looking at standards from Part 1 and standards for Part 2. </a:t>
            </a:r>
          </a:p>
          <a:p>
            <a:endParaRPr lang="en-US" altLang="en-US" baseline="0" dirty="0" smtClean="0"/>
          </a:p>
          <a:p>
            <a:r>
              <a:rPr lang="en-US" altLang="en-US" b="1" baseline="0" dirty="0" smtClean="0"/>
              <a:t>How: </a:t>
            </a:r>
            <a:r>
              <a:rPr lang="en-US" altLang="en-US" b="0" baseline="0" dirty="0" smtClean="0"/>
              <a:t>Show the slide, highlight the brown box that review Part1 &amp; Part 2</a:t>
            </a:r>
            <a:r>
              <a:rPr lang="en-US" altLang="en-US" baseline="0" dirty="0" smtClean="0"/>
              <a:t> , then click on the next slides.  Slide 18 visually shows Part 1 (Interacting in meaningful ways) and Slide 19 visually shows (How English Works) </a:t>
            </a:r>
            <a:endParaRPr lang="en-US" altLang="en-US" dirty="0"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F4471827-2418-4196-9C97-19C4B613AD3C}"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5692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18 (1 minute)</a:t>
            </a:r>
          </a:p>
          <a:p>
            <a:endParaRPr lang="en-US" baseline="0" dirty="0" smtClean="0"/>
          </a:p>
          <a:p>
            <a:r>
              <a:rPr lang="en-US" b="1" baseline="0" dirty="0" smtClean="0"/>
              <a:t>Purpose/Why: </a:t>
            </a:r>
            <a:r>
              <a:rPr lang="en-US" baseline="0" dirty="0" smtClean="0"/>
              <a:t>To visually show participants what Part 1 of the standards looks like and set up the vertical progression activity that they will engage in.  </a:t>
            </a:r>
          </a:p>
          <a:p>
            <a:endParaRPr lang="en-US" baseline="0" dirty="0" smtClean="0"/>
          </a:p>
          <a:p>
            <a:r>
              <a:rPr lang="en-US" b="1" baseline="0" dirty="0" smtClean="0"/>
              <a:t>How:  </a:t>
            </a:r>
            <a:r>
              <a:rPr lang="en-US" baseline="0" dirty="0" smtClean="0"/>
              <a:t>Click and arrow will appear.  Tell participants that today some of them will engage in an activity that will focus on standard 1 from the Collaborative Mode in Part 1: Interacting in Meaningful Ways</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18</a:t>
            </a:fld>
            <a:endParaRPr lang="en-US" altLang="en-US"/>
          </a:p>
        </p:txBody>
      </p:sp>
    </p:spTree>
    <p:extLst>
      <p:ext uri="{BB962C8B-B14F-4D97-AF65-F5344CB8AC3E}">
        <p14:creationId xmlns:p14="http://schemas.microsoft.com/office/powerpoint/2010/main" val="1120686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19 (1 minute)</a:t>
            </a:r>
          </a:p>
          <a:p>
            <a:endParaRPr lang="en-US" baseline="0" dirty="0" smtClean="0"/>
          </a:p>
          <a:p>
            <a:r>
              <a:rPr lang="en-US" b="1" baseline="0" dirty="0" smtClean="0"/>
              <a:t>Purpose/Why: </a:t>
            </a:r>
            <a:r>
              <a:rPr lang="en-US" baseline="0" dirty="0" smtClean="0"/>
              <a:t>To visually show participants what Part 2 of the New CA ELD Standards looks like and set up the vertical progression activity that they will engage in.  </a:t>
            </a:r>
          </a:p>
          <a:p>
            <a:endParaRPr lang="en-US" baseline="0" dirty="0" smtClean="0"/>
          </a:p>
          <a:p>
            <a:r>
              <a:rPr lang="en-US" b="1" baseline="0" dirty="0" smtClean="0"/>
              <a:t>How:  </a:t>
            </a:r>
            <a:r>
              <a:rPr lang="en-US" baseline="0" dirty="0" smtClean="0"/>
              <a:t>Click and arrow will appear.  Tell participants that today some of them will engage in an activity that will focus on standard 1 from the Processes section in Part 2: Learning About How English Works</a:t>
            </a:r>
            <a:endParaRPr lang="en-US" dirty="0" smtClean="0"/>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19</a:t>
            </a:fld>
            <a:endParaRPr lang="en-US" altLang="en-US"/>
          </a:p>
        </p:txBody>
      </p:sp>
    </p:spTree>
    <p:extLst>
      <p:ext uri="{BB962C8B-B14F-4D97-AF65-F5344CB8AC3E}">
        <p14:creationId xmlns:p14="http://schemas.microsoft.com/office/powerpoint/2010/main" val="228244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Slides</a:t>
            </a:r>
            <a:r>
              <a:rPr lang="en-US" b="1" baseline="0" dirty="0" smtClean="0"/>
              <a:t> 2-5 (10 minutes).   Slide 2 (3 minutes)</a:t>
            </a:r>
          </a:p>
          <a:p>
            <a:endParaRPr lang="en-US" baseline="0" dirty="0" smtClean="0"/>
          </a:p>
          <a:p>
            <a:r>
              <a:rPr lang="en-US" b="1" baseline="0" dirty="0" smtClean="0"/>
              <a:t>Purpose/Why: </a:t>
            </a:r>
            <a:r>
              <a:rPr lang="en-US" b="0" baseline="0" dirty="0" smtClean="0"/>
              <a:t>Engage participants in a GROUNDING ACTIVITY</a:t>
            </a:r>
            <a:r>
              <a:rPr lang="en-US" b="1" baseline="0" dirty="0" smtClean="0"/>
              <a:t> </a:t>
            </a:r>
            <a:r>
              <a:rPr lang="en-US" b="0" baseline="0" dirty="0" smtClean="0"/>
              <a:t>in order to</a:t>
            </a:r>
            <a:r>
              <a:rPr lang="en-US" baseline="0" dirty="0" smtClean="0"/>
              <a:t> start making connections to the learning of the session</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How</a:t>
            </a:r>
            <a:r>
              <a:rPr lang="en-US" baseline="0" dirty="0" smtClean="0"/>
              <a:t>: Let the participants know that they will be standing up and moving around for this Line Up Activity. Let them know that they do not need any writing tools or paper to complete this assignment. They will return back to their seats after this activity. Before asking participants to stand up, let them know the process first. They will see a series of slides with activities. Based on their own self-assessment of where they fall, they will place themselves somewhere in the line up from “novice” to “expert.” </a:t>
            </a:r>
          </a:p>
          <a:p>
            <a:endParaRPr lang="en-US" b="1" dirty="0" smtClean="0"/>
          </a:p>
          <a:p>
            <a:r>
              <a:rPr lang="en-US" b="1" dirty="0" smtClean="0"/>
              <a:t>Suggestions:</a:t>
            </a:r>
            <a:r>
              <a:rPr lang="en-US" b="1" baseline="0" dirty="0" smtClean="0"/>
              <a:t> </a:t>
            </a:r>
            <a:r>
              <a:rPr lang="en-US" baseline="0" dirty="0" smtClean="0"/>
              <a:t>Make two signs that can be located in opposite sides of the room. One sign will read “NOVICE” and the other will read “EXPERT.” Anticipate how the participants will stand up and line up before the participants arrive. </a:t>
            </a:r>
          </a:p>
          <a:p>
            <a:endParaRPr lang="en-US" baseline="0" dirty="0" smtClean="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2</a:t>
            </a:fld>
            <a:endParaRPr lang="en-US" altLang="en-US"/>
          </a:p>
        </p:txBody>
      </p:sp>
    </p:spTree>
    <p:extLst>
      <p:ext uri="{BB962C8B-B14F-4D97-AF65-F5344CB8AC3E}">
        <p14:creationId xmlns:p14="http://schemas.microsoft.com/office/powerpoint/2010/main" val="103532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Slides 20-21 (12 minutes= 10 minutes</a:t>
            </a:r>
            <a:r>
              <a:rPr lang="en-US" b="1" baseline="0" dirty="0" smtClean="0"/>
              <a:t> for activity, 2 minutes for debrief</a:t>
            </a:r>
            <a:r>
              <a:rPr lang="en-US" b="1" dirty="0" smtClean="0"/>
              <a:t>)</a:t>
            </a:r>
          </a:p>
          <a:p>
            <a:endParaRPr lang="en-US" sz="1200" dirty="0" smtClean="0"/>
          </a:p>
          <a:p>
            <a:r>
              <a:rPr lang="en-US" sz="1200" b="1" dirty="0" smtClean="0"/>
              <a:t>Purpose/Why:</a:t>
            </a:r>
            <a:r>
              <a:rPr lang="en-US" sz="1200" b="1" baseline="0" dirty="0" smtClean="0"/>
              <a:t> </a:t>
            </a:r>
            <a:r>
              <a:rPr lang="en-US" sz="1200" baseline="0" dirty="0" smtClean="0"/>
              <a:t>To dig into the standards and understand the language within the progression of the standards</a:t>
            </a:r>
          </a:p>
          <a:p>
            <a:endParaRPr lang="en-US" sz="1200" baseline="0" dirty="0" smtClean="0"/>
          </a:p>
          <a:p>
            <a:r>
              <a:rPr lang="en-US" sz="1200" b="1" baseline="0" dirty="0" smtClean="0"/>
              <a:t>How: </a:t>
            </a:r>
            <a:r>
              <a:rPr lang="en-US" sz="1200" baseline="0" dirty="0" smtClean="0"/>
              <a:t>There are two sets of standards. Collaborative (purple strips) and Text Structures (orange strips)</a:t>
            </a:r>
          </a:p>
          <a:p>
            <a:pPr marL="171450" indent="-171450">
              <a:buFont typeface="Arial"/>
              <a:buChar char="•"/>
            </a:pPr>
            <a:r>
              <a:rPr lang="en-US" sz="1200" baseline="0" dirty="0" smtClean="0"/>
              <a:t>Participants are asked to sit in groups of four</a:t>
            </a:r>
          </a:p>
          <a:p>
            <a:pPr marL="171450" indent="-171450">
              <a:buFont typeface="Arial"/>
              <a:buChar char="•"/>
            </a:pPr>
            <a:r>
              <a:rPr lang="en-US" sz="1200" baseline="0" dirty="0" smtClean="0"/>
              <a:t>One pair will work with the Collaborative Standards and the other pair with the Text Structure Standards </a:t>
            </a:r>
          </a:p>
          <a:p>
            <a:pPr marL="171450" indent="-171450">
              <a:buFont typeface="Arial"/>
              <a:buChar char="•"/>
            </a:pPr>
            <a:r>
              <a:rPr lang="en-US" baseline="0" dirty="0" smtClean="0"/>
              <a:t>Participants will look at the vertical progression of the ELD Standards by manipulating the strips and putting them in order based on key words that show greater level of specification. Recommend to participants to look at the Expanding descriptors as a guide to put the strips in progression. (Ensure that the white section of the strip is folded- the white section has the grade level for the standard and may decrease the rigor of the activity). </a:t>
            </a:r>
          </a:p>
          <a:p>
            <a:pPr marL="171450" indent="-171450">
              <a:buFont typeface="Arial"/>
              <a:buChar char="•"/>
            </a:pPr>
            <a:endParaRPr lang="en-US" baseline="0" dirty="0" smtClean="0"/>
          </a:p>
          <a:p>
            <a:pPr marL="0" indent="0">
              <a:buFont typeface="Arial"/>
              <a:buNone/>
            </a:pPr>
            <a:r>
              <a:rPr lang="en-US" b="1" baseline="0" dirty="0" smtClean="0"/>
              <a:t>Suggestion:</a:t>
            </a:r>
            <a:r>
              <a:rPr lang="en-US" baseline="0" dirty="0" smtClean="0"/>
              <a:t> Make copies in color to support and differentiate the learning between modes and processes. </a:t>
            </a:r>
          </a:p>
          <a:p>
            <a:endParaRPr lang="en-US" baseline="0" dirty="0" smtClean="0"/>
          </a:p>
        </p:txBody>
      </p:sp>
      <p:sp>
        <p:nvSpPr>
          <p:cNvPr id="4" name="Slide Number Placeholder 3"/>
          <p:cNvSpPr>
            <a:spLocks noGrp="1"/>
          </p:cNvSpPr>
          <p:nvPr>
            <p:ph type="sldNum" sz="quarter" idx="10"/>
          </p:nvPr>
        </p:nvSpPr>
        <p:spPr/>
        <p:txBody>
          <a:bodyPr/>
          <a:lstStyle/>
          <a:p>
            <a:fld id="{CA077768-21C8-4125-A345-258E48D2EED0}" type="slidenum">
              <a:rPr lang="en-US" smtClean="0"/>
              <a:pPr/>
              <a:t>20</a:t>
            </a:fld>
            <a:endParaRPr lang="en-US" dirty="0" smtClean="0"/>
          </a:p>
        </p:txBody>
      </p:sp>
    </p:spTree>
    <p:extLst>
      <p:ext uri="{BB962C8B-B14F-4D97-AF65-F5344CB8AC3E}">
        <p14:creationId xmlns:p14="http://schemas.microsoft.com/office/powerpoint/2010/main" val="715772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Slide 21 (2 minutes)</a:t>
            </a:r>
          </a:p>
          <a:p>
            <a:endParaRPr lang="en-US" baseline="0" dirty="0" smtClean="0"/>
          </a:p>
          <a:p>
            <a:r>
              <a:rPr lang="en-US" b="1" baseline="0" dirty="0" smtClean="0"/>
              <a:t>Purpose/Why:  </a:t>
            </a:r>
            <a:r>
              <a:rPr lang="en-US" baseline="0" dirty="0" smtClean="0"/>
              <a:t>To negotiate meaning and understanding around the standards and the Progression activity </a:t>
            </a:r>
          </a:p>
          <a:p>
            <a:endParaRPr lang="en-US" baseline="0" dirty="0" smtClean="0"/>
          </a:p>
          <a:p>
            <a:r>
              <a:rPr lang="en-US" b="1" baseline="0" dirty="0" smtClean="0"/>
              <a:t>How: </a:t>
            </a:r>
          </a:p>
          <a:p>
            <a:r>
              <a:rPr lang="en-US" b="1" baseline="0" dirty="0" smtClean="0"/>
              <a:t>To debrief:</a:t>
            </a:r>
          </a:p>
          <a:p>
            <a:endParaRPr lang="en-US" baseline="0" dirty="0" smtClean="0"/>
          </a:p>
          <a:p>
            <a:pPr marL="171450" indent="-171450">
              <a:buFont typeface="Arial"/>
              <a:buChar char="•"/>
            </a:pPr>
            <a:r>
              <a:rPr lang="en-US" baseline="0" dirty="0" smtClean="0"/>
              <a:t>What patterns and trends did you notice?</a:t>
            </a:r>
          </a:p>
          <a:p>
            <a:pPr marL="171450" indent="-171450">
              <a:buFont typeface="Arial"/>
              <a:buChar char="•"/>
            </a:pPr>
            <a:r>
              <a:rPr lang="en-US" baseline="0" dirty="0" smtClean="0"/>
              <a:t>How many strips are there? </a:t>
            </a:r>
          </a:p>
          <a:p>
            <a:pPr marL="171450" indent="-171450">
              <a:buFont typeface="Arial"/>
              <a:buChar char="•"/>
            </a:pPr>
            <a:r>
              <a:rPr lang="en-US" baseline="0" dirty="0" smtClean="0"/>
              <a:t>Why do we have 11 strips (K-12)?  (grade level standards, but 9/10 and 11/12 are together)</a:t>
            </a:r>
          </a:p>
          <a:p>
            <a:pPr marL="171450" indent="-171450">
              <a:buFont typeface="Arial"/>
              <a:buChar char="•"/>
            </a:pPr>
            <a:r>
              <a:rPr lang="en-US" baseline="0" dirty="0" smtClean="0"/>
              <a:t>Point out that some standards are worded the same</a:t>
            </a:r>
          </a:p>
          <a:p>
            <a:pPr marL="171450" indent="-171450">
              <a:buFont typeface="Arial"/>
              <a:buChar char="•"/>
            </a:pPr>
            <a:r>
              <a:rPr lang="en-US" baseline="0" dirty="0" smtClean="0"/>
              <a:t>Point out that participants are engaging in the three modes of communication by virtue of this exercise</a:t>
            </a:r>
          </a:p>
        </p:txBody>
      </p:sp>
      <p:sp>
        <p:nvSpPr>
          <p:cNvPr id="4" name="Slide Number Placeholder 3"/>
          <p:cNvSpPr>
            <a:spLocks noGrp="1"/>
          </p:cNvSpPr>
          <p:nvPr>
            <p:ph type="sldNum" sz="quarter" idx="10"/>
          </p:nvPr>
        </p:nvSpPr>
        <p:spPr/>
        <p:txBody>
          <a:bodyPr/>
          <a:lstStyle/>
          <a:p>
            <a:fld id="{CA077768-21C8-4125-A345-258E48D2EED0}" type="slidenum">
              <a:rPr lang="en-US" smtClean="0"/>
              <a:pPr/>
              <a:t>21</a:t>
            </a:fld>
            <a:endParaRPr lang="en-US" dirty="0" smtClean="0"/>
          </a:p>
        </p:txBody>
      </p:sp>
    </p:spTree>
    <p:extLst>
      <p:ext uri="{BB962C8B-B14F-4D97-AF65-F5344CB8AC3E}">
        <p14:creationId xmlns:p14="http://schemas.microsoft.com/office/powerpoint/2010/main" val="3363240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22- 5 minutes</a:t>
            </a:r>
          </a:p>
          <a:p>
            <a:endParaRPr lang="en-US" dirty="0" smtClean="0"/>
          </a:p>
          <a:p>
            <a:r>
              <a:rPr lang="en-US" b="1" dirty="0" smtClean="0"/>
              <a:t>Why/Purpose:</a:t>
            </a:r>
            <a:r>
              <a:rPr lang="en-US" b="1" baseline="0" dirty="0" smtClean="0"/>
              <a:t> </a:t>
            </a:r>
            <a:r>
              <a:rPr lang="en-US" baseline="0" dirty="0" smtClean="0"/>
              <a:t>Allow for discussions within quads to make meaning of the standards and gain a deeper understanding of the standards</a:t>
            </a:r>
          </a:p>
          <a:p>
            <a:endParaRPr lang="en-US" baseline="0" dirty="0" smtClean="0"/>
          </a:p>
          <a:p>
            <a:r>
              <a:rPr lang="en-US" b="1" baseline="0" dirty="0" smtClean="0"/>
              <a:t>How:  </a:t>
            </a:r>
            <a:r>
              <a:rPr lang="en-US" dirty="0" smtClean="0"/>
              <a:t>Have the</a:t>
            </a:r>
            <a:r>
              <a:rPr lang="en-US" baseline="0" dirty="0" smtClean="0"/>
              <a:t> pairs go back to a quad. </a:t>
            </a:r>
            <a:r>
              <a:rPr lang="en-US" dirty="0" smtClean="0"/>
              <a:t>If teams were able to be in groups of 4 at</a:t>
            </a:r>
            <a:r>
              <a:rPr lang="en-US" baseline="0" dirty="0" smtClean="0"/>
              <a:t> beginning of activity have them now work with their team members.  </a:t>
            </a:r>
            <a:r>
              <a:rPr lang="en-US" b="1" baseline="0" dirty="0" smtClean="0"/>
              <a:t>Ensure that the pairs with the purple strips share with the pairs with the orange strips.  </a:t>
            </a:r>
            <a:r>
              <a:rPr lang="en-US" baseline="0" dirty="0" smtClean="0"/>
              <a:t>You may structure the share out, allowing 2 minutes per pair. </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22</a:t>
            </a:fld>
            <a:endParaRPr lang="en-US" altLang="en-US"/>
          </a:p>
        </p:txBody>
      </p:sp>
    </p:spTree>
    <p:extLst>
      <p:ext uri="{BB962C8B-B14F-4D97-AF65-F5344CB8AC3E}">
        <p14:creationId xmlns:p14="http://schemas.microsoft.com/office/powerpoint/2010/main" val="140178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23  (1</a:t>
            </a:r>
            <a:r>
              <a:rPr lang="en-US" b="1" baseline="0" dirty="0" smtClean="0"/>
              <a:t> minute)</a:t>
            </a:r>
          </a:p>
          <a:p>
            <a:endParaRPr lang="en-US" baseline="0" dirty="0" smtClean="0"/>
          </a:p>
          <a:p>
            <a:r>
              <a:rPr lang="en-US" b="1" baseline="0" dirty="0" smtClean="0"/>
              <a:t>Purpose/ Why: </a:t>
            </a:r>
            <a:r>
              <a:rPr lang="en-US" baseline="0" dirty="0" smtClean="0"/>
              <a:t>To have participants make connections to their experience from the beginning of the session and the levels of support of EL students found in the standards.</a:t>
            </a:r>
          </a:p>
          <a:p>
            <a:endParaRPr lang="en-US" baseline="0" dirty="0" smtClean="0"/>
          </a:p>
          <a:p>
            <a:r>
              <a:rPr lang="en-US" b="1" baseline="0" dirty="0" smtClean="0"/>
              <a:t>How:  </a:t>
            </a:r>
            <a:r>
              <a:rPr lang="en-US" b="0" baseline="0" dirty="0" smtClean="0"/>
              <a:t>Ask participants the question on the slide and have them do a quick share out.  Participants should highlight that they would need practice, guidance, and support to move from novice to expert. </a:t>
            </a:r>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23</a:t>
            </a:fld>
            <a:endParaRPr lang="en-US" altLang="en-US"/>
          </a:p>
        </p:txBody>
      </p:sp>
    </p:spTree>
    <p:extLst>
      <p:ext uri="{BB962C8B-B14F-4D97-AF65-F5344CB8AC3E}">
        <p14:creationId xmlns:p14="http://schemas.microsoft.com/office/powerpoint/2010/main" val="145416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24 (5 minutes)</a:t>
            </a:r>
          </a:p>
          <a:p>
            <a:endParaRPr lang="en-US" dirty="0" smtClean="0"/>
          </a:p>
          <a:p>
            <a:r>
              <a:rPr lang="en-US" b="1" dirty="0" smtClean="0"/>
              <a:t>Purpose/Why</a:t>
            </a:r>
            <a:r>
              <a:rPr lang="en-US" dirty="0" smtClean="0"/>
              <a:t>:</a:t>
            </a:r>
            <a:r>
              <a:rPr lang="en-US" baseline="0" dirty="0" smtClean="0"/>
              <a:t> To allow participants to see how standards and expectations for students horizontally progress through the proficiency levels for each standard.  </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baseline="0" dirty="0" smtClean="0"/>
              <a:t>How:  </a:t>
            </a:r>
            <a:r>
              <a:rPr lang="en-US" dirty="0" smtClean="0"/>
              <a:t>Participants work with their </a:t>
            </a:r>
            <a:r>
              <a:rPr lang="en-US" baseline="0" dirty="0" smtClean="0"/>
              <a:t>their teams of four to highlight changes in the continuum.  Have participants begin with the purple (COLLABORATIVE STRIPS) and then move on to the orange (PROCESSES STRIPS).  Allow for discussions between quads</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24</a:t>
            </a:fld>
            <a:endParaRPr lang="en-US" altLang="en-US"/>
          </a:p>
        </p:txBody>
      </p:sp>
    </p:spTree>
    <p:extLst>
      <p:ext uri="{BB962C8B-B14F-4D97-AF65-F5344CB8AC3E}">
        <p14:creationId xmlns:p14="http://schemas.microsoft.com/office/powerpoint/2010/main" val="2857531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latin typeface="Calibri" charset="0"/>
              </a:rPr>
              <a:t>Slide 25:</a:t>
            </a:r>
            <a:r>
              <a:rPr lang="en-US" dirty="0" smtClean="0">
                <a:latin typeface="Calibri" charset="0"/>
              </a:rPr>
              <a:t> </a:t>
            </a:r>
            <a:r>
              <a:rPr lang="en-US" b="1" dirty="0" smtClean="0">
                <a:latin typeface="Calibri" charset="0"/>
              </a:rPr>
              <a:t>1 </a:t>
            </a:r>
            <a:r>
              <a:rPr lang="en-US" b="1" dirty="0">
                <a:latin typeface="Calibri" charset="0"/>
              </a:rPr>
              <a:t>minutes</a:t>
            </a:r>
          </a:p>
          <a:p>
            <a:pPr>
              <a:spcBef>
                <a:spcPct val="0"/>
              </a:spcBef>
            </a:pPr>
            <a:endParaRPr lang="en-US" b="1" dirty="0">
              <a:latin typeface="Calibri" charset="0"/>
            </a:endParaRPr>
          </a:p>
          <a:p>
            <a:pPr>
              <a:spcBef>
                <a:spcPct val="0"/>
              </a:spcBef>
            </a:pPr>
            <a:r>
              <a:rPr lang="en-US" b="1" dirty="0">
                <a:latin typeface="Calibri" charset="0"/>
              </a:rPr>
              <a:t>Purpose </a:t>
            </a:r>
          </a:p>
          <a:p>
            <a:pPr>
              <a:spcBef>
                <a:spcPct val="0"/>
              </a:spcBef>
            </a:pPr>
            <a:r>
              <a:rPr lang="en-US" dirty="0">
                <a:latin typeface="Calibri" charset="0"/>
              </a:rPr>
              <a:t>To share those </a:t>
            </a:r>
            <a:r>
              <a:rPr lang="en-US" dirty="0" smtClean="0">
                <a:latin typeface="Calibri" charset="0"/>
              </a:rPr>
              <a:t>instructional</a:t>
            </a:r>
            <a:r>
              <a:rPr lang="en-US" baseline="0" dirty="0" smtClean="0">
                <a:latin typeface="Calibri" charset="0"/>
              </a:rPr>
              <a:t> strategies</a:t>
            </a:r>
            <a:r>
              <a:rPr lang="en-US" dirty="0" smtClean="0">
                <a:latin typeface="Calibri" charset="0"/>
              </a:rPr>
              <a:t> </a:t>
            </a:r>
            <a:r>
              <a:rPr lang="en-US" dirty="0">
                <a:latin typeface="Calibri" charset="0"/>
              </a:rPr>
              <a:t>that were used during the </a:t>
            </a:r>
            <a:r>
              <a:rPr lang="en-US" dirty="0" smtClean="0">
                <a:latin typeface="Calibri" charset="0"/>
              </a:rPr>
              <a:t>presentation</a:t>
            </a:r>
            <a:r>
              <a:rPr lang="en-US" baseline="0" dirty="0" smtClean="0">
                <a:latin typeface="Calibri" charset="0"/>
              </a:rPr>
              <a:t> to support classroom instruction.</a:t>
            </a:r>
            <a:endParaRPr lang="en-US" dirty="0">
              <a:latin typeface="Calibri" charset="0"/>
            </a:endParaRPr>
          </a:p>
          <a:p>
            <a:pPr>
              <a:spcBef>
                <a:spcPct val="0"/>
              </a:spcBef>
            </a:pPr>
            <a:endParaRPr lang="en-US" b="1" dirty="0">
              <a:latin typeface="Calibri" charset="0"/>
            </a:endParaRPr>
          </a:p>
          <a:p>
            <a:pPr>
              <a:spcBef>
                <a:spcPct val="0"/>
              </a:spcBef>
            </a:pPr>
            <a:r>
              <a:rPr lang="en-US" b="1" dirty="0">
                <a:latin typeface="Calibri" charset="0"/>
              </a:rPr>
              <a:t>How</a:t>
            </a:r>
          </a:p>
          <a:p>
            <a:pPr>
              <a:spcBef>
                <a:spcPct val="0"/>
              </a:spcBef>
            </a:pPr>
            <a:r>
              <a:rPr lang="en-US" dirty="0">
                <a:latin typeface="Calibri" charset="0"/>
              </a:rPr>
              <a:t>Say, “These instructional moves were used during the presentation to help us process the content.  These moves can be used in your classroom to help students process content.</a:t>
            </a:r>
            <a:r>
              <a:rPr lang="en-US" dirty="0" smtClean="0">
                <a:latin typeface="Calibri" charset="0"/>
              </a:rPr>
              <a:t>”</a:t>
            </a:r>
          </a:p>
          <a:p>
            <a:pPr marL="0" marR="0" indent="0" algn="l" defTabSz="457200" rtl="0" eaLnBrk="0" fontAlgn="base" latinLnBrk="0" hangingPunct="0">
              <a:lnSpc>
                <a:spcPct val="100000"/>
              </a:lnSpc>
              <a:spcBef>
                <a:spcPct val="0"/>
              </a:spcBef>
              <a:spcAft>
                <a:spcPct val="0"/>
              </a:spcAft>
              <a:buClrTx/>
              <a:buSzTx/>
              <a:buFontTx/>
              <a:buNone/>
              <a:tabLst/>
              <a:defRPr/>
            </a:pPr>
            <a:r>
              <a:rPr lang="en-US" altLang="ja-JP" dirty="0" smtClean="0">
                <a:latin typeface="Arial" charset="0"/>
              </a:rPr>
              <a:t>Today</a:t>
            </a:r>
            <a:r>
              <a:rPr lang="en-US" altLang="ja-JP" baseline="0" dirty="0" smtClean="0">
                <a:latin typeface="Arial" charset="0"/>
              </a:rPr>
              <a:t> we</a:t>
            </a:r>
            <a:r>
              <a:rPr lang="en-US" altLang="ja-JP" dirty="0" smtClean="0">
                <a:latin typeface="Arial" charset="0"/>
              </a:rPr>
              <a:t> implemented</a:t>
            </a:r>
            <a:r>
              <a:rPr lang="en-US" altLang="ja-JP" baseline="0" dirty="0" smtClean="0">
                <a:latin typeface="Arial" charset="0"/>
              </a:rPr>
              <a:t> the</a:t>
            </a:r>
            <a:r>
              <a:rPr lang="en-US" altLang="ja-JP" dirty="0" smtClean="0">
                <a:latin typeface="Arial" charset="0"/>
              </a:rPr>
              <a:t> strategies in bold print.</a:t>
            </a:r>
          </a:p>
          <a:p>
            <a:pPr>
              <a:spcBef>
                <a:spcPct val="0"/>
              </a:spcBef>
            </a:pPr>
            <a:endParaRPr lang="en-US" dirty="0" smtClean="0">
              <a:latin typeface="Calibri" charset="0"/>
            </a:endParaRPr>
          </a:p>
          <a:p>
            <a:pPr>
              <a:spcBef>
                <a:spcPct val="0"/>
              </a:spcBef>
            </a:pPr>
            <a:endParaRPr lang="en-US" dirty="0">
              <a:latin typeface="Calibri" charset="0"/>
            </a:endParaRPr>
          </a:p>
          <a:p>
            <a:pPr>
              <a:spcBef>
                <a:spcPct val="0"/>
              </a:spcBef>
            </a:pPr>
            <a:endParaRPr lang="en-US" dirty="0">
              <a:latin typeface="Calibri" charset="0"/>
            </a:endParaRPr>
          </a:p>
        </p:txBody>
      </p:sp>
      <p:sp>
        <p:nvSpPr>
          <p:cNvPr id="2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61E155A-BA23-3444-B1EF-9587940A2267}"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26</a:t>
            </a:r>
            <a:endParaRPr lang="en-US" dirty="0"/>
          </a:p>
        </p:txBody>
      </p:sp>
      <p:sp>
        <p:nvSpPr>
          <p:cNvPr id="4" name="Slide Number Placeholder 3"/>
          <p:cNvSpPr>
            <a:spLocks noGrp="1"/>
          </p:cNvSpPr>
          <p:nvPr>
            <p:ph type="sldNum" sz="quarter" idx="10"/>
          </p:nvPr>
        </p:nvSpPr>
        <p:spPr/>
        <p:txBody>
          <a:bodyPr/>
          <a:lstStyle/>
          <a:p>
            <a:pPr>
              <a:defRPr/>
            </a:pPr>
            <a:fld id="{F5F99B96-3DE8-7148-9C05-9406343D7C1B}" type="slidenum">
              <a:rPr lang="en-US" smtClean="0"/>
              <a:pPr>
                <a:defRPr/>
              </a:pPr>
              <a:t>26</a:t>
            </a:fld>
            <a:endParaRPr lang="en-US"/>
          </a:p>
        </p:txBody>
      </p:sp>
    </p:spTree>
    <p:extLst>
      <p:ext uri="{BB962C8B-B14F-4D97-AF65-F5344CB8AC3E}">
        <p14:creationId xmlns:p14="http://schemas.microsoft.com/office/powerpoint/2010/main" val="209894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3 (2 minutes)</a:t>
            </a:r>
            <a:endParaRPr lang="en-US" b="1" dirty="0" smtClean="0"/>
          </a:p>
          <a:p>
            <a:endParaRPr lang="en-US" dirty="0" smtClean="0"/>
          </a:p>
          <a:p>
            <a:r>
              <a:rPr lang="en-US" b="1" dirty="0" smtClean="0"/>
              <a:t>Purpose/Why: </a:t>
            </a:r>
            <a:r>
              <a:rPr lang="en-US" dirty="0" smtClean="0"/>
              <a:t>To</a:t>
            </a:r>
            <a:r>
              <a:rPr lang="en-US" baseline="0" dirty="0" smtClean="0"/>
              <a:t> have participants move and make a connection to the level of scaffolding that is needed for each activity. </a:t>
            </a:r>
            <a:endParaRPr lang="en-US" dirty="0" smtClean="0"/>
          </a:p>
          <a:p>
            <a:endParaRPr lang="en-US" dirty="0" smtClean="0"/>
          </a:p>
          <a:p>
            <a:r>
              <a:rPr lang="en-US" b="1" dirty="0" smtClean="0"/>
              <a:t>How: </a:t>
            </a:r>
            <a:r>
              <a:rPr lang="en-US" baseline="0" dirty="0" smtClean="0"/>
              <a:t>Shows the picture demonstrating the activity and asks the participants to line up from “novice” to “expert.” Allow the participants to negotiate their place in the line up continuum. Tell the participants to look around and notice the different levels of expertise in the room. </a:t>
            </a:r>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3</a:t>
            </a:fld>
            <a:endParaRPr lang="en-US" altLang="en-US"/>
          </a:p>
        </p:txBody>
      </p:sp>
    </p:spTree>
    <p:extLst>
      <p:ext uri="{BB962C8B-B14F-4D97-AF65-F5344CB8AC3E}">
        <p14:creationId xmlns:p14="http://schemas.microsoft.com/office/powerpoint/2010/main" val="315309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Slide</a:t>
            </a:r>
            <a:r>
              <a:rPr lang="en-US" b="1" baseline="0" dirty="0" smtClean="0"/>
              <a:t> 4: (2 minutes)</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Purpose/Why:</a:t>
            </a:r>
            <a:r>
              <a:rPr lang="en-US" b="1" baseline="0" dirty="0" smtClean="0"/>
              <a:t> </a:t>
            </a:r>
            <a:r>
              <a:rPr lang="en-US" dirty="0" smtClean="0"/>
              <a:t>To</a:t>
            </a:r>
            <a:r>
              <a:rPr lang="en-US" baseline="0" dirty="0" smtClean="0"/>
              <a:t> have participants move and make a connection to the level of scaffolding that is needed for each activity.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How:</a:t>
            </a:r>
            <a:r>
              <a:rPr lang="en-US" b="1" baseline="0" dirty="0" smtClean="0"/>
              <a:t> </a:t>
            </a:r>
            <a:r>
              <a:rPr lang="en-US" baseline="0" dirty="0" smtClean="0"/>
              <a:t>Shows the picture demonstrating the activity and asks the participants to line up from “novice” to “expert.” Allow the participants to negotiate their place in the line up continuum. Tell the participants to look around and notice the different levels of expertise in the room. Say: “NOTICE how some of you have changed place in the line up. Some may have more expertise in this area than the previous.”</a:t>
            </a:r>
            <a:endParaRPr lang="en-US" dirty="0" smtClean="0"/>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4</a:t>
            </a:fld>
            <a:endParaRPr lang="en-US" altLang="en-US"/>
          </a:p>
        </p:txBody>
      </p:sp>
    </p:spTree>
    <p:extLst>
      <p:ext uri="{BB962C8B-B14F-4D97-AF65-F5344CB8AC3E}">
        <p14:creationId xmlns:p14="http://schemas.microsoft.com/office/powerpoint/2010/main" val="288841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Slide 5:</a:t>
            </a:r>
            <a:r>
              <a:rPr lang="en-US" b="1" baseline="0" dirty="0" smtClean="0"/>
              <a:t> (2 minutes)</a:t>
            </a:r>
            <a:endParaRPr lang="en-US"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Purpose/</a:t>
            </a:r>
            <a:r>
              <a:rPr lang="en-US" b="1" baseline="0" dirty="0" smtClean="0"/>
              <a:t> Why: </a:t>
            </a:r>
            <a:r>
              <a:rPr lang="en-US" dirty="0" smtClean="0"/>
              <a:t>To</a:t>
            </a:r>
            <a:r>
              <a:rPr lang="en-US" baseline="0" dirty="0" smtClean="0"/>
              <a:t> have participants move and make a connection to the level of scaffolding that is needed for each activity.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t>How:</a:t>
            </a:r>
            <a:r>
              <a:rPr lang="en-US" b="1" baseline="0" dirty="0" smtClean="0"/>
              <a:t> </a:t>
            </a:r>
            <a:r>
              <a:rPr lang="en-US" baseline="0" dirty="0" smtClean="0"/>
              <a:t>Shows the picture demonstrating the activity and asks the participants to line up from “novice” to “expert.” Allow the participants to negotiate their place in the line up continuum. Tell the participants to look around and notice the different levels of expertise in the room. NOTICE how some of you have changed place in the line up. Some may have more expertise in this area than the previous.  (There will be a direct connect to this activity later on in the session when talking about the importance of appropriate scaffolding).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 to share out an activity in which they would need more support and the type of support they think they would need.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5</a:t>
            </a:fld>
            <a:endParaRPr lang="en-US" altLang="en-US"/>
          </a:p>
        </p:txBody>
      </p:sp>
    </p:spTree>
    <p:extLst>
      <p:ext uri="{BB962C8B-B14F-4D97-AF65-F5344CB8AC3E}">
        <p14:creationId xmlns:p14="http://schemas.microsoft.com/office/powerpoint/2010/main" val="16648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rPr>
              <a:t>Slide 6</a:t>
            </a:r>
            <a:r>
              <a:rPr lang="en-US" b="1" dirty="0" smtClean="0">
                <a:latin typeface="Calibri" charset="0"/>
              </a:rPr>
              <a:t>: </a:t>
            </a:r>
            <a:r>
              <a:rPr lang="en-US" b="1" dirty="0">
                <a:latin typeface="Calibri" charset="0"/>
              </a:rPr>
              <a:t>(1 minute)</a:t>
            </a:r>
          </a:p>
          <a:p>
            <a:r>
              <a:rPr lang="en-US" dirty="0">
                <a:latin typeface="Calibri" charset="0"/>
              </a:rPr>
              <a:t> </a:t>
            </a:r>
          </a:p>
          <a:p>
            <a:r>
              <a:rPr lang="en-US" b="1" dirty="0">
                <a:latin typeface="Calibri" charset="0"/>
              </a:rPr>
              <a:t>Why/purpose: </a:t>
            </a:r>
            <a:r>
              <a:rPr lang="en-US" dirty="0">
                <a:latin typeface="Calibri" charset="0"/>
              </a:rPr>
              <a:t>make the participants aware that this is the first of the four sessions.  </a:t>
            </a:r>
          </a:p>
          <a:p>
            <a:endParaRPr lang="en-US" dirty="0">
              <a:latin typeface="Calibri" charset="0"/>
            </a:endParaRPr>
          </a:p>
          <a:p>
            <a:r>
              <a:rPr lang="en-US" b="1" dirty="0">
                <a:latin typeface="Calibri" charset="0"/>
              </a:rPr>
              <a:t>How: </a:t>
            </a:r>
            <a:r>
              <a:rPr lang="en-US" dirty="0">
                <a:latin typeface="Calibri" charset="0"/>
              </a:rPr>
              <a:t>Give participants a few seconds to read over the slide to see flow of the four sessions</a:t>
            </a:r>
          </a:p>
        </p:txBody>
      </p:sp>
      <p:sp>
        <p:nvSpPr>
          <p:cNvPr id="4" name="Slide Number Placeholder 3"/>
          <p:cNvSpPr>
            <a:spLocks noGrp="1"/>
          </p:cNvSpPr>
          <p:nvPr>
            <p:ph type="sldNum" sz="quarter" idx="5"/>
          </p:nvPr>
        </p:nvSpPr>
        <p:spPr/>
        <p:txBody>
          <a:bodyPr/>
          <a:lstStyle/>
          <a:p>
            <a:pPr>
              <a:defRPr/>
            </a:pPr>
            <a:fld id="{B8E83F36-FEAB-194F-8740-707CCB376CC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7: (1 minute)</a:t>
            </a:r>
          </a:p>
          <a:p>
            <a:endParaRPr lang="en-US" baseline="0" dirty="0" smtClean="0"/>
          </a:p>
          <a:p>
            <a:r>
              <a:rPr lang="en-US" b="1" baseline="0" dirty="0" smtClean="0"/>
              <a:t>Purpose/Why:  </a:t>
            </a:r>
            <a:r>
              <a:rPr lang="en-US" baseline="0" dirty="0" smtClean="0"/>
              <a:t>To make participants aware of the objectives for the session</a:t>
            </a:r>
          </a:p>
          <a:p>
            <a:endParaRPr lang="en-US" baseline="0" dirty="0" smtClean="0"/>
          </a:p>
          <a:p>
            <a:r>
              <a:rPr lang="en-US" b="1" baseline="0" dirty="0" smtClean="0"/>
              <a:t>How: </a:t>
            </a:r>
            <a:r>
              <a:rPr lang="en-US" baseline="0" dirty="0" smtClean="0"/>
              <a:t>Review the 2 bullets with participants</a:t>
            </a:r>
          </a:p>
          <a:p>
            <a:endParaRPr lang="en-US" dirty="0"/>
          </a:p>
        </p:txBody>
      </p:sp>
      <p:sp>
        <p:nvSpPr>
          <p:cNvPr id="4" name="Slide Number Placeholder 3"/>
          <p:cNvSpPr>
            <a:spLocks noGrp="1"/>
          </p:cNvSpPr>
          <p:nvPr>
            <p:ph type="sldNum" sz="quarter" idx="10"/>
          </p:nvPr>
        </p:nvSpPr>
        <p:spPr/>
        <p:txBody>
          <a:bodyPr/>
          <a:lstStyle/>
          <a:p>
            <a:fld id="{2583BEA8-ACB0-463C-99DA-FE0E05E791A3}" type="slidenum">
              <a:rPr lang="en-US" altLang="en-US" smtClean="0"/>
              <a:pPr/>
              <a:t>7</a:t>
            </a:fld>
            <a:endParaRPr lang="en-US" altLang="en-US"/>
          </a:p>
        </p:txBody>
      </p:sp>
    </p:spTree>
    <p:extLst>
      <p:ext uri="{BB962C8B-B14F-4D97-AF65-F5344CB8AC3E}">
        <p14:creationId xmlns:p14="http://schemas.microsoft.com/office/powerpoint/2010/main" val="17046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b="1" dirty="0" smtClean="0"/>
              <a:t>Slide 8: (2 minutes)</a:t>
            </a:r>
          </a:p>
          <a:p>
            <a:pPr eaLnBrk="1" hangingPunct="1">
              <a:spcBef>
                <a:spcPct val="0"/>
              </a:spcBef>
            </a:pPr>
            <a:endParaRPr lang="en-US" altLang="en-US" sz="1600" dirty="0" smtClean="0"/>
          </a:p>
          <a:p>
            <a:r>
              <a:rPr lang="en-US" sz="1600" b="1" dirty="0" smtClean="0">
                <a:latin typeface="Calibri" charset="0"/>
              </a:rPr>
              <a:t>Why/Purpose: </a:t>
            </a:r>
            <a:r>
              <a:rPr lang="en-US" sz="1600" dirty="0" smtClean="0">
                <a:latin typeface="Calibri" charset="0"/>
              </a:rPr>
              <a:t>The six guiding principles of the EL Master Plan are presented here to remind participants that they serve as a strong statement of values that guide all of our work in serving English Learners (ELs).</a:t>
            </a:r>
            <a:endParaRPr lang="en-US" sz="1600" b="1" dirty="0" smtClean="0">
              <a:latin typeface="Calibri" charset="0"/>
            </a:endParaRPr>
          </a:p>
          <a:p>
            <a:endParaRPr lang="en-US" sz="1600" b="1" dirty="0" smtClean="0">
              <a:latin typeface="Calibri" charset="0"/>
            </a:endParaRPr>
          </a:p>
          <a:p>
            <a:r>
              <a:rPr lang="en-US" sz="1600" b="1" dirty="0" smtClean="0">
                <a:latin typeface="Calibri" charset="0"/>
              </a:rPr>
              <a:t>How:  </a:t>
            </a:r>
            <a:r>
              <a:rPr lang="en-US" sz="1600" dirty="0" smtClean="0">
                <a:latin typeface="Calibri" charset="0"/>
              </a:rPr>
              <a:t>The facilitator will remind participants of the Six Guiding Principles from the EL Master Plan (pages 2-3) Review guiding principles. Highlight number 1 and 4 as a focus for this session. </a:t>
            </a:r>
          </a:p>
          <a:p>
            <a:endParaRPr lang="en-US" sz="1600" b="1" dirty="0" smtClean="0">
              <a:latin typeface="Calibri" charset="0"/>
            </a:endParaRPr>
          </a:p>
          <a:p>
            <a:pPr eaLnBrk="1" hangingPunct="1">
              <a:spcBef>
                <a:spcPct val="0"/>
              </a:spcBef>
            </a:pPr>
            <a:r>
              <a:rPr lang="en-US" sz="1600" b="1" dirty="0" smtClean="0">
                <a:latin typeface="Calibri" charset="0"/>
              </a:rPr>
              <a:t>Additional Notes: </a:t>
            </a:r>
            <a:r>
              <a:rPr lang="en-US" sz="1600" dirty="0" smtClean="0">
                <a:latin typeface="Calibri" charset="0"/>
              </a:rPr>
              <a:t>The guiding principles slide must be in every presentation. </a:t>
            </a:r>
            <a:endParaRPr lang="en-US" sz="1600"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94246365-F056-48AA-A2AC-5A19E257A773}" type="slidenum">
              <a:rPr lang="en-US" altLang="en-US" sz="1200">
                <a:latin typeface="Calibri" panose="020F0502020204030204" pitchFamily="34" charset="0"/>
              </a:rPr>
              <a:pPr eaLnBrk="1" hangingPunct="1"/>
              <a:t>8</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87793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fld id="{7ED2CE81-86FC-4460-BF33-75296682EE65}" type="slidenum">
              <a:rPr lang="en-US" altLang="en-US" sz="1200">
                <a:latin typeface="Calibri" panose="020F0502020204030204" pitchFamily="34" charset="0"/>
              </a:rPr>
              <a:pPr eaLnBrk="1" hangingPunct="1"/>
              <a:t>9</a:t>
            </a:fld>
            <a:endParaRPr lang="en-US" altLang="en-US" sz="1200">
              <a:latin typeface="Calibri" panose="020F0502020204030204" pitchFamily="34" charset="0"/>
            </a:endParaRPr>
          </a:p>
        </p:txBody>
      </p:sp>
      <p:sp>
        <p:nvSpPr>
          <p:cNvPr id="30723" name="Notes Placeholder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b="1" dirty="0" smtClean="0"/>
              <a:t>Slide</a:t>
            </a:r>
            <a:r>
              <a:rPr lang="en-US" altLang="en-US" b="1" baseline="0" dirty="0" smtClean="0"/>
              <a:t> 9 (2 minutes)</a:t>
            </a:r>
          </a:p>
          <a:p>
            <a:pPr eaLnBrk="1" hangingPunct="1">
              <a:lnSpc>
                <a:spcPct val="90000"/>
              </a:lnSpc>
              <a:spcBef>
                <a:spcPct val="0"/>
              </a:spcBef>
            </a:pPr>
            <a:endParaRPr lang="en-US" altLang="en-US" baseline="0" dirty="0" smtClean="0"/>
          </a:p>
          <a:p>
            <a:pPr marL="0" marR="0" indent="0" algn="l" defTabSz="457200" rtl="0" eaLnBrk="1" fontAlgn="base" latinLnBrk="0" hangingPunct="1">
              <a:lnSpc>
                <a:spcPct val="90000"/>
              </a:lnSpc>
              <a:spcBef>
                <a:spcPct val="0"/>
              </a:spcBef>
              <a:spcAft>
                <a:spcPct val="0"/>
              </a:spcAft>
              <a:buClrTx/>
              <a:buSzTx/>
              <a:buFontTx/>
              <a:buNone/>
              <a:tabLst/>
              <a:defRPr/>
            </a:pPr>
            <a:r>
              <a:rPr lang="en-US" altLang="en-US" b="1" baseline="0" dirty="0" smtClean="0"/>
              <a:t>Purpose/Why: </a:t>
            </a:r>
            <a:r>
              <a:rPr lang="en-US" altLang="en-US" baseline="0" dirty="0" smtClean="0"/>
              <a:t>Highlight that the</a:t>
            </a:r>
            <a:r>
              <a:rPr lang="en-US" altLang="en-US" dirty="0" smtClean="0"/>
              <a:t> Teaching and Learning Framework will also be used alongside both the Master Plan and the Common Core State Standards.  All three initiatives are actually woven together. Clearly, the Common Core State Standards signify </a:t>
            </a:r>
            <a:r>
              <a:rPr lang="ja-JP" altLang="en-US" dirty="0" smtClean="0"/>
              <a:t>“</a:t>
            </a:r>
            <a:r>
              <a:rPr lang="en-US" altLang="ja-JP" dirty="0" smtClean="0"/>
              <a:t>What</a:t>
            </a:r>
            <a:r>
              <a:rPr lang="ja-JP" altLang="en-US" dirty="0" smtClean="0"/>
              <a:t>”</a:t>
            </a:r>
            <a:r>
              <a:rPr lang="en-US" altLang="ja-JP" dirty="0" smtClean="0"/>
              <a:t> we teach, while the Master Plan signifies the </a:t>
            </a:r>
            <a:r>
              <a:rPr lang="ja-JP" altLang="en-US" dirty="0" smtClean="0"/>
              <a:t>“</a:t>
            </a:r>
            <a:r>
              <a:rPr lang="en-US" altLang="ja-JP" dirty="0" smtClean="0"/>
              <a:t>Who</a:t>
            </a:r>
            <a:r>
              <a:rPr lang="ja-JP" altLang="en-US" dirty="0" smtClean="0"/>
              <a:t>”</a:t>
            </a:r>
            <a:r>
              <a:rPr lang="en-US" altLang="ja-JP" dirty="0" smtClean="0"/>
              <a:t> we teach, and The Teaching and Learning Framework speaks to </a:t>
            </a:r>
            <a:r>
              <a:rPr lang="ja-JP" altLang="en-US" dirty="0" smtClean="0"/>
              <a:t>“</a:t>
            </a:r>
            <a:r>
              <a:rPr lang="en-US" altLang="ja-JP" dirty="0" smtClean="0"/>
              <a:t>How</a:t>
            </a:r>
            <a:r>
              <a:rPr lang="ja-JP" altLang="en-US" dirty="0" smtClean="0"/>
              <a:t>”</a:t>
            </a:r>
            <a:r>
              <a:rPr lang="en-US" altLang="ja-JP" dirty="0" smtClean="0"/>
              <a:t> we teach in LAUSD. </a:t>
            </a:r>
          </a:p>
          <a:p>
            <a:pPr marL="0" marR="0" indent="0" algn="l" defTabSz="457200" rtl="0" eaLnBrk="1" fontAlgn="base" latinLnBrk="0" hangingPunct="1">
              <a:lnSpc>
                <a:spcPct val="90000"/>
              </a:lnSpc>
              <a:spcBef>
                <a:spcPct val="0"/>
              </a:spcBef>
              <a:spcAft>
                <a:spcPct val="0"/>
              </a:spcAft>
              <a:buClrTx/>
              <a:buSzTx/>
              <a:buFontTx/>
              <a:buNone/>
              <a:tabLst/>
              <a:defRPr/>
            </a:pPr>
            <a:endParaRPr lang="en-US" altLang="en-US" dirty="0" smtClean="0"/>
          </a:p>
          <a:p>
            <a:pPr marL="0" marR="0" indent="0" algn="l" defTabSz="457200" rtl="0" eaLnBrk="1" fontAlgn="base" latinLnBrk="0" hangingPunct="1">
              <a:lnSpc>
                <a:spcPct val="90000"/>
              </a:lnSpc>
              <a:spcBef>
                <a:spcPct val="0"/>
              </a:spcBef>
              <a:spcAft>
                <a:spcPct val="0"/>
              </a:spcAft>
              <a:buClrTx/>
              <a:buSzTx/>
              <a:buFontTx/>
              <a:buNone/>
              <a:tabLst/>
              <a:defRPr/>
            </a:pPr>
            <a:r>
              <a:rPr lang="en-US" altLang="en-US" b="1" dirty="0" smtClean="0"/>
              <a:t>How:  </a:t>
            </a:r>
            <a:r>
              <a:rPr lang="en-US" altLang="en-US" dirty="0" smtClean="0"/>
              <a:t>Talk to the slides</a:t>
            </a:r>
            <a:r>
              <a:rPr lang="en-US" altLang="en-US" baseline="0" dirty="0" smtClean="0"/>
              <a:t> and highlight how the integration of all 3 priorities support </a:t>
            </a:r>
            <a:r>
              <a:rPr lang="en-US" altLang="ja-JP" dirty="0" smtClean="0"/>
              <a:t>LAUSD students with graduating College Prepared and Career Ready. </a:t>
            </a:r>
            <a:endParaRPr lang="en-US" altLang="en-US" dirty="0" smtClean="0"/>
          </a:p>
          <a:p>
            <a:pPr eaLnBrk="1" hangingPunct="1">
              <a:lnSpc>
                <a:spcPct val="90000"/>
              </a:lnSpc>
              <a:spcBef>
                <a:spcPct val="0"/>
              </a:spcBef>
            </a:pPr>
            <a:endParaRPr lang="en-US" altLang="en-US" dirty="0" smtClean="0"/>
          </a:p>
          <a:p>
            <a:pPr eaLnBrk="1" hangingPunct="1">
              <a:lnSpc>
                <a:spcPct val="90000"/>
              </a:lnSpc>
              <a:spcBef>
                <a:spcPct val="0"/>
              </a:spcBef>
            </a:pPr>
            <a:endParaRPr lang="en-US" altLang="en-US" dirty="0" smtClean="0"/>
          </a:p>
        </p:txBody>
      </p:sp>
    </p:spTree>
    <p:extLst>
      <p:ext uri="{BB962C8B-B14F-4D97-AF65-F5344CB8AC3E}">
        <p14:creationId xmlns:p14="http://schemas.microsoft.com/office/powerpoint/2010/main" val="102419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defTabSz="914400" fontAlgn="auto">
              <a:spcBef>
                <a:spcPts val="2000"/>
              </a:spcBef>
              <a:spcAft>
                <a:spcPts val="0"/>
              </a:spcAft>
              <a:buClr>
                <a:schemeClr val="accent1">
                  <a:lumMod val="60000"/>
                  <a:lumOff val="40000"/>
                </a:schemeClr>
              </a:buClr>
              <a:buSzPct val="110000"/>
              <a:buFont typeface="Wingdings 2" pitchFamily="18" charset="2"/>
              <a:buNone/>
              <a:defRPr/>
            </a:pPr>
            <a:endParaRPr sz="3200" dirty="0">
              <a:solidFill>
                <a:schemeClr val="tx1">
                  <a:lumMod val="65000"/>
                  <a:lumOff val="35000"/>
                </a:schemeClr>
              </a:solidFill>
              <a:latin typeface="Century Gothic"/>
              <a:ea typeface="+mn-ea"/>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Century Gothic"/>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Century Gothic"/>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C551F209-A894-6940-A267-7EE5F35A922A}" type="datetimeFigureOut">
              <a:rPr lang="en-US"/>
              <a:pPr>
                <a:defRPr/>
              </a:pPr>
              <a:t>9/2/14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E3F26D-13A5-8B43-86E0-CE1F340BB89D}" type="slidenum">
              <a:rPr lang="en-US"/>
              <a:pPr>
                <a:defRPr/>
              </a:pPr>
              <a:t>‹#›</a:t>
            </a:fld>
            <a:endParaRPr lang="en-US"/>
          </a:p>
        </p:txBody>
      </p:sp>
    </p:spTree>
    <p:extLst>
      <p:ext uri="{BB962C8B-B14F-4D97-AF65-F5344CB8AC3E}">
        <p14:creationId xmlns:p14="http://schemas.microsoft.com/office/powerpoint/2010/main" val="97013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Century Gothic"/>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noProof="0" dirty="0"/>
          </a:p>
        </p:txBody>
      </p:sp>
      <p:sp>
        <p:nvSpPr>
          <p:cNvPr id="5" name="Date Placeholder 3"/>
          <p:cNvSpPr>
            <a:spLocks noGrp="1"/>
          </p:cNvSpPr>
          <p:nvPr>
            <p:ph type="dt" sz="half" idx="10"/>
          </p:nvPr>
        </p:nvSpPr>
        <p:spPr/>
        <p:txBody>
          <a:bodyPr/>
          <a:lstStyle>
            <a:lvl1pPr>
              <a:defRPr/>
            </a:lvl1pPr>
          </a:lstStyle>
          <a:p>
            <a:pPr>
              <a:defRPr/>
            </a:pPr>
            <a:fld id="{55FB15BF-927B-9D45-B4B8-1046C6BF5FBA}" type="datetimeFigureOut">
              <a:rPr lang="en-US"/>
              <a:pPr>
                <a:defRPr/>
              </a:pPr>
              <a:t>9/2/14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849E54-B355-1040-96D2-B5C81236ED5D}" type="slidenum">
              <a:rPr lang="en-US"/>
              <a:pPr>
                <a:defRPr/>
              </a:pPr>
              <a:t>‹#›</a:t>
            </a:fld>
            <a:endParaRPr lang="en-US"/>
          </a:p>
        </p:txBody>
      </p:sp>
    </p:spTree>
    <p:extLst>
      <p:ext uri="{BB962C8B-B14F-4D97-AF65-F5344CB8AC3E}">
        <p14:creationId xmlns:p14="http://schemas.microsoft.com/office/powerpoint/2010/main" val="425519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rtlCol="0"/>
          <a:lstStyle>
            <a:lvl1pPr fontAlgn="auto">
              <a:spcBef>
                <a:spcPts val="0"/>
              </a:spcBef>
              <a:spcAft>
                <a:spcPts val="0"/>
              </a:spcAft>
              <a:defRPr>
                <a:latin typeface="Century Gothic"/>
                <a:ea typeface="+mn-ea"/>
              </a:defRPr>
            </a:lvl1pPr>
          </a:lstStyle>
          <a:p>
            <a:pPr>
              <a:defRPr/>
            </a:pPr>
            <a:fld id="{FF03E146-848B-1E4F-A9DF-0D9614949990}" type="datetimeFigureOut">
              <a:rPr lang="en-US" smtClean="0"/>
              <a:pPr>
                <a:defRPr/>
              </a:pPr>
              <a:t>9/2/14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41AC7D-C752-5742-991F-05866A2431DC}" type="slidenum">
              <a:rPr lang="en-US"/>
              <a:pPr>
                <a:defRPr/>
              </a:pPr>
              <a:t>‹#›</a:t>
            </a:fld>
            <a:endParaRPr lang="en-US"/>
          </a:p>
        </p:txBody>
      </p:sp>
    </p:spTree>
    <p:extLst>
      <p:ext uri="{BB962C8B-B14F-4D97-AF65-F5344CB8AC3E}">
        <p14:creationId xmlns:p14="http://schemas.microsoft.com/office/powerpoint/2010/main" val="391036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BE98147E-0915-284D-9370-F14BAD6FBC83}" type="datetimeFigureOut">
              <a:rPr lang="en-US"/>
              <a:pPr>
                <a:defRPr/>
              </a:pPr>
              <a:t>9/2/14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53DF22-CC4B-A140-932A-A1CB4B78EA1F}" type="slidenum">
              <a:rPr lang="en-US"/>
              <a:pPr>
                <a:defRPr/>
              </a:pPr>
              <a:t>‹#›</a:t>
            </a:fld>
            <a:endParaRPr lang="en-US"/>
          </a:p>
        </p:txBody>
      </p:sp>
    </p:spTree>
    <p:extLst>
      <p:ext uri="{BB962C8B-B14F-4D97-AF65-F5344CB8AC3E}">
        <p14:creationId xmlns:p14="http://schemas.microsoft.com/office/powerpoint/2010/main" val="3144653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23148F-CB34-9A48-8B4D-6FB8DB33022E}" type="datetimeFigureOut">
              <a:rPr lang="en-US"/>
              <a:pPr>
                <a:defRPr/>
              </a:pPr>
              <a:t>9/2/14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34E644-D16F-1E42-93F1-F0BF680ED4D4}" type="slidenum">
              <a:rPr lang="en-US"/>
              <a:pPr>
                <a:defRPr/>
              </a:pPr>
              <a:t>‹#›</a:t>
            </a:fld>
            <a:endParaRPr lang="en-US"/>
          </a:p>
        </p:txBody>
      </p:sp>
    </p:spTree>
    <p:extLst>
      <p:ext uri="{BB962C8B-B14F-4D97-AF65-F5344CB8AC3E}">
        <p14:creationId xmlns:p14="http://schemas.microsoft.com/office/powerpoint/2010/main" val="45722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650975" cy="3612009"/>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1108177" y="272155"/>
            <a:ext cx="649963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D64120-934E-084F-B004-2D6AD2027E04}" type="datetimeFigureOut">
              <a:rPr lang="en-US"/>
              <a:pPr>
                <a:defRPr/>
              </a:pPr>
              <a:t>9/2/14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C8B1B1-9A01-F14B-818E-AEFE3B37C08D}" type="slidenum">
              <a:rPr lang="en-US"/>
              <a:pPr>
                <a:defRPr/>
              </a:pPr>
              <a:t>‹#›</a:t>
            </a:fld>
            <a:endParaRPr lang="en-US"/>
          </a:p>
        </p:txBody>
      </p:sp>
    </p:spTree>
    <p:extLst>
      <p:ext uri="{BB962C8B-B14F-4D97-AF65-F5344CB8AC3E}">
        <p14:creationId xmlns:p14="http://schemas.microsoft.com/office/powerpoint/2010/main" val="84497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2813" y="19050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2813" y="4076700"/>
            <a:ext cx="39782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043488" y="1905000"/>
            <a:ext cx="3979862"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152525" y="6286500"/>
            <a:ext cx="1905000" cy="457200"/>
          </a:xfrm>
        </p:spPr>
        <p:txBody>
          <a:bodyPr/>
          <a:lstStyle>
            <a:lvl1pPr>
              <a:defRPr/>
            </a:lvl1pPr>
          </a:lstStyle>
          <a:p>
            <a:pPr>
              <a:defRPr/>
            </a:pPr>
            <a:fld id="{07AB0798-E5C4-D74F-82EA-CF7D26FE697B}" type="datetimeFigureOut">
              <a:rPr lang="en-US"/>
              <a:pPr>
                <a:defRPr/>
              </a:pPr>
              <a:t>9/2/14</a:t>
            </a:fld>
            <a:endParaRPr lang="en-US"/>
          </a:p>
        </p:txBody>
      </p:sp>
      <p:sp>
        <p:nvSpPr>
          <p:cNvPr id="7" name="Footer Placeholder 6"/>
          <p:cNvSpPr>
            <a:spLocks noGrp="1"/>
          </p:cNvSpPr>
          <p:nvPr>
            <p:ph type="ftr" sz="quarter" idx="11"/>
          </p:nvPr>
        </p:nvSpPr>
        <p:spPr>
          <a:xfrm>
            <a:off x="3590925" y="62865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7019925" y="6286500"/>
            <a:ext cx="1905000" cy="457200"/>
          </a:xfrm>
        </p:spPr>
        <p:txBody>
          <a:bodyPr/>
          <a:lstStyle>
            <a:lvl1pPr>
              <a:defRPr/>
            </a:lvl1pPr>
          </a:lstStyle>
          <a:p>
            <a:pPr>
              <a:defRPr/>
            </a:pPr>
            <a:fld id="{030EE76B-C333-2848-9033-0D3312F6DB94}" type="slidenum">
              <a:rPr lang="en-US"/>
              <a:pPr>
                <a:defRPr/>
              </a:pPr>
              <a:t>‹#›</a:t>
            </a:fld>
            <a:endParaRPr lang="en-US"/>
          </a:p>
        </p:txBody>
      </p:sp>
    </p:spTree>
    <p:extLst>
      <p:ext uri="{BB962C8B-B14F-4D97-AF65-F5344CB8AC3E}">
        <p14:creationId xmlns:p14="http://schemas.microsoft.com/office/powerpoint/2010/main" val="321083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60F8015-F979-4C4E-A1E9-D8E7D716B72E}" type="datetime1">
              <a:rPr lang="en-US" smtClean="0"/>
              <a:t>9/2/14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909991-B14C-3F4A-BDBF-4909B407D925}" type="slidenum">
              <a:rPr lang="en-US"/>
              <a:pPr>
                <a:defRPr/>
              </a:pPr>
              <a:t>‹#›</a:t>
            </a:fld>
            <a:endParaRPr lang="en-US"/>
          </a:p>
        </p:txBody>
      </p:sp>
    </p:spTree>
    <p:extLst>
      <p:ext uri="{BB962C8B-B14F-4D97-AF65-F5344CB8AC3E}">
        <p14:creationId xmlns:p14="http://schemas.microsoft.com/office/powerpoint/2010/main" val="359479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50EEC87-D4A7-5049-97AE-DC76DA7A7AB2}" type="datetimeFigureOut">
              <a:rPr lang="en-US"/>
              <a:pPr>
                <a:defRPr/>
              </a:pPr>
              <a:t>9/2/14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DAFA47-54C1-0446-BF14-8A95AECC4030}" type="slidenum">
              <a:rPr lang="en-US"/>
              <a:pPr>
                <a:defRPr/>
              </a:pPr>
              <a:t>‹#›</a:t>
            </a:fld>
            <a:endParaRPr lang="en-US"/>
          </a:p>
        </p:txBody>
      </p:sp>
    </p:spTree>
    <p:extLst>
      <p:ext uri="{BB962C8B-B14F-4D97-AF65-F5344CB8AC3E}">
        <p14:creationId xmlns:p14="http://schemas.microsoft.com/office/powerpoint/2010/main" val="234761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fld id="{A2BFB835-79E1-D541-8801-2307C619055C}" type="datetimeFigureOut">
              <a:rPr lang="en-US"/>
              <a:pPr>
                <a:defRPr/>
              </a:pPr>
              <a:t>9/2/14</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F59AF25-7436-9446-9C67-F02EA7D077AE}" type="slidenum">
              <a:rPr lang="en-US"/>
              <a:pPr>
                <a:defRPr/>
              </a:pPr>
              <a:t>‹#›</a:t>
            </a:fld>
            <a:endParaRPr lang="en-US"/>
          </a:p>
        </p:txBody>
      </p:sp>
    </p:spTree>
    <p:extLst>
      <p:ext uri="{BB962C8B-B14F-4D97-AF65-F5344CB8AC3E}">
        <p14:creationId xmlns:p14="http://schemas.microsoft.com/office/powerpoint/2010/main" val="82071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50AE6A-B14C-0340-9361-16A81AA4CAFA}" type="datetimeFigureOut">
              <a:rPr lang="en-US"/>
              <a:pPr>
                <a:defRPr/>
              </a:pPr>
              <a:t>9/2/14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46BFBC-4A09-6042-BE8D-6A13771289C4}" type="slidenum">
              <a:rPr lang="en-US"/>
              <a:pPr>
                <a:defRPr/>
              </a:pPr>
              <a:t>‹#›</a:t>
            </a:fld>
            <a:endParaRPr lang="en-US"/>
          </a:p>
        </p:txBody>
      </p:sp>
    </p:spTree>
    <p:extLst>
      <p:ext uri="{BB962C8B-B14F-4D97-AF65-F5344CB8AC3E}">
        <p14:creationId xmlns:p14="http://schemas.microsoft.com/office/powerpoint/2010/main" val="36542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B690085D-14F4-594A-AA00-0FC48E20E85D}" type="datetimeFigureOut">
              <a:rPr lang="en-US"/>
              <a:pPr>
                <a:defRPr/>
              </a:pPr>
              <a:t>9/2/14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13C52F-9F4A-2C4B-8093-795CEF857AA9}" type="slidenum">
              <a:rPr lang="en-US"/>
              <a:pPr>
                <a:defRPr/>
              </a:pPr>
              <a:t>‹#›</a:t>
            </a:fld>
            <a:endParaRPr lang="en-US"/>
          </a:p>
        </p:txBody>
      </p:sp>
    </p:spTree>
    <p:extLst>
      <p:ext uri="{BB962C8B-B14F-4D97-AF65-F5344CB8AC3E}">
        <p14:creationId xmlns:p14="http://schemas.microsoft.com/office/powerpoint/2010/main" val="290431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p:txBody>
          <a:bodyPr/>
          <a:lstStyle>
            <a:lvl1pPr>
              <a:defRPr/>
            </a:lvl1pPr>
          </a:lstStyle>
          <a:p>
            <a:pPr>
              <a:defRPr/>
            </a:pPr>
            <a:fld id="{8AB93303-9280-B143-8A59-6C7EB5DD69E4}" type="datetimeFigureOut">
              <a:rPr lang="en-US"/>
              <a:pPr>
                <a:defRPr/>
              </a:pPr>
              <a:t>9/2/14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D25664F-BD0D-0F4E-BD42-91994DFB7DC1}" type="slidenum">
              <a:rPr lang="en-US"/>
              <a:pPr>
                <a:defRPr/>
              </a:pPr>
              <a:t>‹#›</a:t>
            </a:fld>
            <a:endParaRPr lang="en-US"/>
          </a:p>
        </p:txBody>
      </p:sp>
    </p:spTree>
    <p:extLst>
      <p:ext uri="{BB962C8B-B14F-4D97-AF65-F5344CB8AC3E}">
        <p14:creationId xmlns:p14="http://schemas.microsoft.com/office/powerpoint/2010/main" val="36108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E4E27B35-0EB8-214C-9255-70C884DCD960}" type="datetimeFigureOut">
              <a:rPr lang="en-US"/>
              <a:pPr>
                <a:defRPr/>
              </a:pPr>
              <a:t>9/2/14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D6797D-F376-2946-8D75-46B6D62F0895}" type="slidenum">
              <a:rPr lang="en-US"/>
              <a:pPr>
                <a:defRPr/>
              </a:pPr>
              <a:t>‹#›</a:t>
            </a:fld>
            <a:endParaRPr lang="en-US"/>
          </a:p>
        </p:txBody>
      </p:sp>
    </p:spTree>
    <p:extLst>
      <p:ext uri="{BB962C8B-B14F-4D97-AF65-F5344CB8AC3E}">
        <p14:creationId xmlns:p14="http://schemas.microsoft.com/office/powerpoint/2010/main" val="211127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041E11-9312-C64F-A838-EA2588D4EDEF}" type="datetimeFigureOut">
              <a:rPr lang="en-US"/>
              <a:pPr>
                <a:defRPr/>
              </a:pPr>
              <a:t>9/2/14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7DEE75-CE6C-0C42-A4B8-148F8B801D7F}" type="slidenum">
              <a:rPr lang="en-US"/>
              <a:pPr>
                <a:defRPr/>
              </a:pPr>
              <a:t>‹#›</a:t>
            </a:fld>
            <a:endParaRPr lang="en-US"/>
          </a:p>
        </p:txBody>
      </p:sp>
    </p:spTree>
    <p:extLst>
      <p:ext uri="{BB962C8B-B14F-4D97-AF65-F5344CB8AC3E}">
        <p14:creationId xmlns:p14="http://schemas.microsoft.com/office/powerpoint/2010/main" val="338219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C0A9E3-0027-E340-80CC-79525A2C531E}" type="datetimeFigureOut">
              <a:rPr lang="en-US"/>
              <a:pPr>
                <a:defRPr/>
              </a:pPr>
              <a:t>9/2/14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9B11D-1529-C64B-9F8E-E96BAE2BBA7A}" type="slidenum">
              <a:rPr lang="en-US"/>
              <a:pPr>
                <a:defRPr/>
              </a:pPr>
              <a:t>‹#›</a:t>
            </a:fld>
            <a:endParaRPr lang="en-US"/>
          </a:p>
        </p:txBody>
      </p:sp>
    </p:spTree>
    <p:extLst>
      <p:ext uri="{BB962C8B-B14F-4D97-AF65-F5344CB8AC3E}">
        <p14:creationId xmlns:p14="http://schemas.microsoft.com/office/powerpoint/2010/main" val="1253151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a:solidFill>
                  <a:schemeClr val="bg1"/>
                </a:solidFill>
                <a:latin typeface="Century Gothic"/>
                <a:ea typeface="+mn-ea"/>
                <a:cs typeface="+mn-cs"/>
              </a:defRPr>
            </a:lvl1pPr>
          </a:lstStyle>
          <a:p>
            <a:pPr>
              <a:defRPr/>
            </a:pPr>
            <a:fld id="{4906D387-7231-1A42-BA57-9EDE4EDFF27F}" type="datetimeFigureOut">
              <a:rPr lang="en-US" smtClean="0"/>
              <a:pPr>
                <a:defRPr/>
              </a:pPr>
              <a:t>9/2/14</a:t>
            </a:fld>
            <a:endParaRPr lang="en-US" dirty="0"/>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Century Gothic"/>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3600">
                <a:solidFill>
                  <a:schemeClr val="bg1"/>
                </a:solidFill>
                <a:latin typeface="Century Gothic"/>
                <a:ea typeface="+mn-ea"/>
                <a:cs typeface="+mn-cs"/>
              </a:defRPr>
            </a:lvl1pPr>
          </a:lstStyle>
          <a:p>
            <a:pPr>
              <a:defRPr/>
            </a:pPr>
            <a:fld id="{E6F924AB-9BE3-E044-9AB2-71BA26C4AAB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757"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8" r:id="rId11"/>
    <p:sldLayoutId id="2147484753" r:id="rId12"/>
    <p:sldLayoutId id="2147484754" r:id="rId13"/>
    <p:sldLayoutId id="2147484755" r:id="rId14"/>
    <p:sldLayoutId id="2147484759" r:id="rId15"/>
    <p:sldLayoutId id="2147484760" r:id="rId16"/>
  </p:sldLayoutIdLst>
  <p:txStyles>
    <p:titleStyle>
      <a:lvl1pPr algn="ctr" rtl="0" eaLnBrk="0" fontAlgn="base" hangingPunct="0">
        <a:spcBef>
          <a:spcPct val="0"/>
        </a:spcBef>
        <a:spcAft>
          <a:spcPct val="0"/>
        </a:spcAft>
        <a:defRPr sz="4600" kern="1200">
          <a:solidFill>
            <a:schemeClr val="accent1"/>
          </a:solidFill>
          <a:latin typeface="Century Gothic"/>
          <a:ea typeface="MS PGothic" pitchFamily="34" charset="-128"/>
          <a:cs typeface="ＭＳ Ｐゴシック" charset="0"/>
        </a:defRPr>
      </a:lvl1pPr>
      <a:lvl2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2pPr>
      <a:lvl3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3pPr>
      <a:lvl4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4pPr>
      <a:lvl5pPr algn="ctr" rtl="0" eaLnBrk="0" fontAlgn="base" hangingPunct="0">
        <a:spcBef>
          <a:spcPct val="0"/>
        </a:spcBef>
        <a:spcAft>
          <a:spcPct val="0"/>
        </a:spcAft>
        <a:defRPr sz="4600">
          <a:solidFill>
            <a:schemeClr val="accent1"/>
          </a:solidFill>
          <a:latin typeface="News Gothic MT" charset="0"/>
          <a:ea typeface="MS PGothic" pitchFamily="34" charset="-128"/>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Century Gothic"/>
          <a:ea typeface="MS PGothic" pitchFamily="34" charset="-128"/>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Century Gothic"/>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Century Gothic"/>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Century Gothic"/>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Century Gothic"/>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27.png"/><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69988" y="2455168"/>
            <a:ext cx="6648450" cy="1754187"/>
          </a:xfrm>
          <a:prstGeom prst="rect">
            <a:avLst/>
          </a:prstGeom>
          <a:noFill/>
        </p:spPr>
        <p:txBody>
          <a:bodyPr>
            <a:spAutoFit/>
          </a:bodyPr>
          <a:lstStyle/>
          <a:p>
            <a:pPr fontAlgn="auto">
              <a:spcBef>
                <a:spcPts val="0"/>
              </a:spcBef>
              <a:spcAft>
                <a:spcPts val="0"/>
              </a:spcAft>
              <a:defRPr/>
            </a:pPr>
            <a:r>
              <a:rPr lang="en-US" sz="3600" b="1" dirty="0">
                <a:solidFill>
                  <a:schemeClr val="tx2">
                    <a:lumMod val="75000"/>
                    <a:lumOff val="25000"/>
                  </a:schemeClr>
                </a:solidFill>
                <a:latin typeface="Century Gothic"/>
                <a:ea typeface="+mn-ea"/>
                <a:cs typeface="Century Gothic"/>
              </a:rPr>
              <a:t> LANGUAGE</a:t>
            </a:r>
          </a:p>
          <a:p>
            <a:pPr algn="ctr" fontAlgn="auto">
              <a:spcBef>
                <a:spcPts val="0"/>
              </a:spcBef>
              <a:spcAft>
                <a:spcPts val="0"/>
              </a:spcAft>
              <a:defRPr/>
            </a:pPr>
            <a:r>
              <a:rPr lang="en-US" sz="3600" b="1" dirty="0" smtClean="0">
                <a:solidFill>
                  <a:schemeClr val="tx2">
                    <a:lumMod val="75000"/>
                    <a:lumOff val="25000"/>
                  </a:schemeClr>
                </a:solidFill>
                <a:latin typeface="Century Gothic"/>
                <a:ea typeface="+mn-ea"/>
                <a:cs typeface="Century Gothic"/>
              </a:rPr>
              <a:t>    LITERACY </a:t>
            </a:r>
            <a:endParaRPr lang="en-US" sz="3600" b="1" dirty="0">
              <a:solidFill>
                <a:schemeClr val="tx2">
                  <a:lumMod val="75000"/>
                  <a:lumOff val="25000"/>
                </a:schemeClr>
              </a:solidFill>
              <a:latin typeface="Century Gothic"/>
              <a:ea typeface="+mn-ea"/>
              <a:cs typeface="Century Gothic"/>
            </a:endParaRPr>
          </a:p>
          <a:p>
            <a:pPr algn="r" fontAlgn="auto">
              <a:spcBef>
                <a:spcPts val="0"/>
              </a:spcBef>
              <a:spcAft>
                <a:spcPts val="0"/>
              </a:spcAft>
              <a:defRPr/>
            </a:pPr>
            <a:r>
              <a:rPr lang="en-US" sz="3600" b="1" dirty="0">
                <a:solidFill>
                  <a:schemeClr val="tx2">
                    <a:lumMod val="75000"/>
                    <a:lumOff val="25000"/>
                  </a:schemeClr>
                </a:solidFill>
                <a:latin typeface="Century Gothic"/>
                <a:ea typeface="+mn-ea"/>
                <a:cs typeface="Century Gothic"/>
              </a:rPr>
              <a:t>LEARNING</a:t>
            </a:r>
          </a:p>
        </p:txBody>
      </p:sp>
      <p:sp>
        <p:nvSpPr>
          <p:cNvPr id="15363" name="Subtitle 2"/>
          <p:cNvSpPr>
            <a:spLocks noGrp="1"/>
          </p:cNvSpPr>
          <p:nvPr>
            <p:ph type="subTitle" idx="1"/>
          </p:nvPr>
        </p:nvSpPr>
        <p:spPr>
          <a:xfrm>
            <a:off x="1201738" y="6035337"/>
            <a:ext cx="8077200" cy="514350"/>
          </a:xfrm>
        </p:spPr>
        <p:txBody>
          <a:bodyPr>
            <a:normAutofit/>
          </a:bodyPr>
          <a:lstStyle/>
          <a:p>
            <a:pPr algn="l" fontAlgn="auto">
              <a:lnSpc>
                <a:spcPct val="140000"/>
              </a:lnSpc>
              <a:spcAft>
                <a:spcPts val="0"/>
              </a:spcAft>
              <a:buClr>
                <a:srgbClr val="6FB7D7"/>
              </a:buClr>
              <a:defRPr/>
            </a:pPr>
            <a:r>
              <a:rPr lang="en-US" b="1" dirty="0" smtClean="0">
                <a:solidFill>
                  <a:schemeClr val="tx2">
                    <a:lumMod val="75000"/>
                    <a:lumOff val="25000"/>
                  </a:schemeClr>
                </a:solidFill>
                <a:ea typeface="ＭＳ Ｐゴシック" charset="0"/>
                <a:cs typeface="Century Gothic"/>
              </a:rPr>
              <a:t>MULTILINGUAL </a:t>
            </a:r>
            <a:r>
              <a:rPr lang="en-US" b="1" dirty="0">
                <a:solidFill>
                  <a:schemeClr val="tx2">
                    <a:lumMod val="75000"/>
                    <a:lumOff val="25000"/>
                  </a:schemeClr>
                </a:solidFill>
                <a:ea typeface="ＭＳ Ｐゴシック" charset="0"/>
                <a:cs typeface="Century Gothic"/>
              </a:rPr>
              <a:t>&amp; </a:t>
            </a:r>
            <a:r>
              <a:rPr lang="en-US" b="1" dirty="0" smtClean="0">
                <a:solidFill>
                  <a:schemeClr val="tx2">
                    <a:lumMod val="75000"/>
                    <a:lumOff val="25000"/>
                  </a:schemeClr>
                </a:solidFill>
                <a:ea typeface="ＭＳ Ｐゴシック" charset="0"/>
                <a:cs typeface="Century Gothic"/>
              </a:rPr>
              <a:t>MULTICULTURAL </a:t>
            </a:r>
            <a:r>
              <a:rPr lang="en-US" b="1" dirty="0">
                <a:solidFill>
                  <a:schemeClr val="tx2">
                    <a:lumMod val="75000"/>
                    <a:lumOff val="25000"/>
                  </a:schemeClr>
                </a:solidFill>
                <a:ea typeface="ＭＳ Ｐゴシック" charset="0"/>
                <a:cs typeface="Century Gothic"/>
              </a:rPr>
              <a:t>EDUCATION DEPARTMENT</a:t>
            </a:r>
          </a:p>
          <a:p>
            <a:pPr algn="l" fontAlgn="auto">
              <a:lnSpc>
                <a:spcPct val="140000"/>
              </a:lnSpc>
              <a:spcAft>
                <a:spcPts val="0"/>
              </a:spcAft>
              <a:buClr>
                <a:srgbClr val="6FB7D7"/>
              </a:buClr>
              <a:buFont typeface="Wingdings 2" charset="0"/>
              <a:buNone/>
              <a:defRPr/>
            </a:pPr>
            <a:endParaRPr lang="en-US" b="1" dirty="0">
              <a:solidFill>
                <a:srgbClr val="595959"/>
              </a:solidFill>
              <a:ea typeface="ＭＳ Ｐゴシック" charset="0"/>
              <a:cs typeface="Century Gothic"/>
            </a:endParaRPr>
          </a:p>
          <a:p>
            <a:pPr algn="l" fontAlgn="auto">
              <a:lnSpc>
                <a:spcPct val="140000"/>
              </a:lnSpc>
              <a:spcAft>
                <a:spcPts val="0"/>
              </a:spcAft>
              <a:buClr>
                <a:srgbClr val="6FB7D7"/>
              </a:buClr>
              <a:buFont typeface="Wingdings 2" charset="0"/>
              <a:buNone/>
              <a:defRPr/>
            </a:pPr>
            <a:endParaRPr lang="en-US" b="1" dirty="0">
              <a:solidFill>
                <a:srgbClr val="595959"/>
              </a:solidFill>
              <a:ea typeface="ＭＳ Ｐゴシック" charset="0"/>
              <a:cs typeface="Century Gothic"/>
            </a:endParaRPr>
          </a:p>
          <a:p>
            <a:pPr algn="l" fontAlgn="auto">
              <a:lnSpc>
                <a:spcPct val="140000"/>
              </a:lnSpc>
              <a:spcAft>
                <a:spcPts val="0"/>
              </a:spcAft>
              <a:buClr>
                <a:srgbClr val="6FB7D7"/>
              </a:buClr>
              <a:buFont typeface="Wingdings 2" charset="0"/>
              <a:buNone/>
              <a:defRPr/>
            </a:pPr>
            <a:endParaRPr lang="en-US" b="1" dirty="0">
              <a:solidFill>
                <a:srgbClr val="595959"/>
              </a:solidFill>
              <a:ea typeface="ＭＳ Ｐゴシック" charset="0"/>
              <a:cs typeface="Century Gothic"/>
            </a:endParaRPr>
          </a:p>
          <a:p>
            <a:pPr algn="l" fontAlgn="auto">
              <a:lnSpc>
                <a:spcPct val="140000"/>
              </a:lnSpc>
              <a:spcAft>
                <a:spcPts val="0"/>
              </a:spcAft>
              <a:buClr>
                <a:srgbClr val="6FB7D7"/>
              </a:buClr>
              <a:buFont typeface="Wingdings 2" charset="0"/>
              <a:buNone/>
              <a:defRPr/>
            </a:pPr>
            <a:endParaRPr lang="en-US" b="1" dirty="0">
              <a:solidFill>
                <a:srgbClr val="595959"/>
              </a:solidFill>
              <a:ea typeface="ＭＳ Ｐゴシック" charset="0"/>
              <a:cs typeface="Century Gothic"/>
            </a:endParaRPr>
          </a:p>
        </p:txBody>
      </p:sp>
      <p:pic>
        <p:nvPicPr>
          <p:cNvPr id="204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304800"/>
            <a:ext cx="2411413"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 y="5783263"/>
            <a:ext cx="6810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Subtitle 2"/>
          <p:cNvSpPr txBox="1">
            <a:spLocks/>
          </p:cNvSpPr>
          <p:nvPr/>
        </p:nvSpPr>
        <p:spPr bwMode="auto">
          <a:xfrm>
            <a:off x="412750" y="4275772"/>
            <a:ext cx="8251825" cy="1507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algn="ctr" defTabSz="914400" eaLnBrk="1" hangingPunct="1">
              <a:lnSpc>
                <a:spcPct val="140000"/>
              </a:lnSpc>
              <a:spcBef>
                <a:spcPts val="300"/>
              </a:spcBef>
              <a:buClr>
                <a:srgbClr val="6FB7D7"/>
              </a:buClr>
              <a:buSzPct val="110000"/>
            </a:pPr>
            <a:r>
              <a:rPr lang="en-US" altLang="en-US" b="1" dirty="0" smtClean="0">
                <a:latin typeface="Century Gothic" panose="020B0502020202020204" pitchFamily="34" charset="0"/>
              </a:rPr>
              <a:t>Session 2: CA ELD Standards Progression &amp; </a:t>
            </a:r>
          </a:p>
          <a:p>
            <a:pPr algn="ctr" defTabSz="914400" eaLnBrk="1" hangingPunct="1">
              <a:spcBef>
                <a:spcPts val="300"/>
              </a:spcBef>
              <a:buClr>
                <a:srgbClr val="6FB7D7"/>
              </a:buClr>
              <a:buSzPct val="110000"/>
            </a:pPr>
            <a:r>
              <a:rPr lang="en-US" altLang="en-US" b="1" dirty="0" smtClean="0">
                <a:latin typeface="Century Gothic" panose="020B0502020202020204" pitchFamily="34" charset="0"/>
              </a:rPr>
              <a:t>ELD Proficiency Levels</a:t>
            </a:r>
            <a:endParaRPr lang="en-US" altLang="en-US" b="1" dirty="0">
              <a:latin typeface="Century Gothic" panose="020B0502020202020204" pitchFamily="34" charset="0"/>
            </a:endParaRPr>
          </a:p>
        </p:txBody>
      </p:sp>
      <p:sp>
        <p:nvSpPr>
          <p:cNvPr id="20486" name="TextBox 1"/>
          <p:cNvSpPr txBox="1">
            <a:spLocks noChangeArrowheads="1"/>
          </p:cNvSpPr>
          <p:nvPr/>
        </p:nvSpPr>
        <p:spPr bwMode="auto">
          <a:xfrm>
            <a:off x="-1581150" y="4962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endParaRPr lang="en-US" altLang="en-US" sz="1800">
              <a:latin typeface="Century Gothic" panose="020B0502020202020204" pitchFamily="34" charset="0"/>
            </a:endParaRPr>
          </a:p>
        </p:txBody>
      </p:sp>
    </p:spTree>
    <p:extLst>
      <p:ext uri="{BB962C8B-B14F-4D97-AF65-F5344CB8AC3E}">
        <p14:creationId xmlns:p14="http://schemas.microsoft.com/office/powerpoint/2010/main" val="29960829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Shape 11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8575" b="14555"/>
          <a:stretch>
            <a:fillRect/>
          </a:stretch>
        </p:blipFill>
        <p:spPr bwMode="auto">
          <a:xfrm>
            <a:off x="1108075" y="-358775"/>
            <a:ext cx="7050088" cy="697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Shape 115"/>
          <p:cNvGrpSpPr>
            <a:grpSpLocks/>
          </p:cNvGrpSpPr>
          <p:nvPr/>
        </p:nvGrpSpPr>
        <p:grpSpPr bwMode="auto">
          <a:xfrm>
            <a:off x="590550" y="585788"/>
            <a:ext cx="1085850" cy="384175"/>
            <a:chOff x="590550" y="585787"/>
            <a:chExt cx="1085850" cy="384174"/>
          </a:xfrm>
        </p:grpSpPr>
        <p:pic>
          <p:nvPicPr>
            <p:cNvPr id="38922" name="Shape 11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585787"/>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Shape 117"/>
            <p:cNvSpPr txBox="1">
              <a:spLocks noChangeArrowheads="1"/>
            </p:cNvSpPr>
            <p:nvPr/>
          </p:nvSpPr>
          <p:spPr bwMode="auto">
            <a:xfrm>
              <a:off x="666750" y="696912"/>
              <a:ext cx="8763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a:solidFill>
                  <a:srgbClr val="000000"/>
                </a:solidFill>
                <a:latin typeface="Arial" charset="0"/>
                <a:sym typeface="Arial" charset="0"/>
              </a:endParaRPr>
            </a:p>
          </p:txBody>
        </p:sp>
      </p:grpSp>
      <p:grpSp>
        <p:nvGrpSpPr>
          <p:cNvPr id="38915" name="Shape 118"/>
          <p:cNvGrpSpPr>
            <a:grpSpLocks/>
          </p:cNvGrpSpPr>
          <p:nvPr/>
        </p:nvGrpSpPr>
        <p:grpSpPr bwMode="auto">
          <a:xfrm>
            <a:off x="590550" y="841375"/>
            <a:ext cx="1085850" cy="384175"/>
            <a:chOff x="590550" y="841375"/>
            <a:chExt cx="1085850" cy="384174"/>
          </a:xfrm>
        </p:grpSpPr>
        <p:pic>
          <p:nvPicPr>
            <p:cNvPr id="38920" name="Shape 11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 y="841375"/>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Shape 120"/>
            <p:cNvSpPr txBox="1">
              <a:spLocks noChangeArrowheads="1"/>
            </p:cNvSpPr>
            <p:nvPr/>
          </p:nvSpPr>
          <p:spPr bwMode="auto">
            <a:xfrm>
              <a:off x="666750" y="954087"/>
              <a:ext cx="8763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a:solidFill>
                  <a:srgbClr val="000000"/>
                </a:solidFill>
                <a:latin typeface="Arial" charset="0"/>
                <a:sym typeface="Arial" charset="0"/>
              </a:endParaRPr>
            </a:p>
          </p:txBody>
        </p:sp>
      </p:grpSp>
      <p:grpSp>
        <p:nvGrpSpPr>
          <p:cNvPr id="38916" name="Shape 121"/>
          <p:cNvGrpSpPr>
            <a:grpSpLocks/>
          </p:cNvGrpSpPr>
          <p:nvPr/>
        </p:nvGrpSpPr>
        <p:grpSpPr bwMode="auto">
          <a:xfrm>
            <a:off x="590550" y="1878013"/>
            <a:ext cx="1085850" cy="384175"/>
            <a:chOff x="590550" y="1878011"/>
            <a:chExt cx="1085850" cy="384174"/>
          </a:xfrm>
        </p:grpSpPr>
        <p:pic>
          <p:nvPicPr>
            <p:cNvPr id="38918" name="Shape 12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 y="1878011"/>
              <a:ext cx="1085850" cy="38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Shape 123"/>
            <p:cNvSpPr txBox="1">
              <a:spLocks noChangeArrowheads="1"/>
            </p:cNvSpPr>
            <p:nvPr/>
          </p:nvSpPr>
          <p:spPr bwMode="auto">
            <a:xfrm>
              <a:off x="666750" y="1989136"/>
              <a:ext cx="8763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endParaRPr lang="en-US" sz="1800">
                <a:solidFill>
                  <a:srgbClr val="000000"/>
                </a:solidFill>
                <a:latin typeface="Arial" charset="0"/>
                <a:sym typeface="Arial" charset="0"/>
              </a:endParaRPr>
            </a:p>
          </p:txBody>
        </p:sp>
      </p:grpSp>
      <p:sp>
        <p:nvSpPr>
          <p:cNvPr id="38917" name="Shape 124"/>
          <p:cNvSpPr txBox="1">
            <a:spLocks noChangeArrowheads="1"/>
          </p:cNvSpPr>
          <p:nvPr/>
        </p:nvSpPr>
        <p:spPr bwMode="auto">
          <a:xfrm>
            <a:off x="1598613" y="30163"/>
            <a:ext cx="6186487" cy="276225"/>
          </a:xfrm>
          <a:prstGeom prst="rect">
            <a:avLst/>
          </a:prstGeom>
          <a:solidFill>
            <a:srgbClr val="2F97B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buClr>
                <a:srgbClr val="000000"/>
              </a:buClr>
              <a:buSzPct val="25000"/>
              <a:buFont typeface="Arial" charset="0"/>
              <a:buNone/>
            </a:pPr>
            <a:r>
              <a:rPr lang="en-US" sz="1200" b="1">
                <a:solidFill>
                  <a:srgbClr val="000000"/>
                </a:solidFill>
                <a:latin typeface="Arial" charset="0"/>
                <a:sym typeface="Arial" charset="0"/>
              </a:rPr>
              <a:t>LAUSD TEACHING AND LEARNING FRAMEWORK 2014-2015 FOCUS ELEMENTS </a:t>
            </a:r>
          </a:p>
        </p:txBody>
      </p:sp>
    </p:spTree>
    <p:extLst>
      <p:ext uri="{BB962C8B-B14F-4D97-AF65-F5344CB8AC3E}">
        <p14:creationId xmlns:p14="http://schemas.microsoft.com/office/powerpoint/2010/main" val="258734628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244475" y="304800"/>
            <a:ext cx="8662988" cy="663575"/>
          </a:xfrm>
        </p:spPr>
        <p:txBody>
          <a:bodyPr>
            <a:noAutofit/>
          </a:bodyPr>
          <a:lstStyle/>
          <a:p>
            <a:pPr>
              <a:defRPr/>
            </a:pPr>
            <a:r>
              <a:rPr lang="en-US" sz="3600" b="1" dirty="0">
                <a:latin typeface="Century Gothic" charset="0"/>
                <a:ea typeface="MS PGothic" charset="0"/>
                <a:cs typeface="ＭＳ Ｐゴシック" charset="0"/>
              </a:rPr>
              <a:t>Phase-In Plan for </a:t>
            </a:r>
            <a:r>
              <a:rPr lang="en-US" sz="3600" b="1" dirty="0" smtClean="0">
                <a:latin typeface="Century Gothic" charset="0"/>
                <a:ea typeface="MS PGothic" charset="0"/>
                <a:cs typeface="ＭＳ Ｐゴシック" charset="0"/>
              </a:rPr>
              <a:t>CA ELD </a:t>
            </a:r>
            <a:r>
              <a:rPr lang="en-US" sz="3600" b="1" dirty="0">
                <a:latin typeface="Century Gothic" charset="0"/>
                <a:ea typeface="MS PGothic" charset="0"/>
                <a:cs typeface="ＭＳ Ｐゴシック" charset="0"/>
              </a:rPr>
              <a:t>Standards  </a:t>
            </a:r>
          </a:p>
        </p:txBody>
      </p:sp>
      <p:graphicFrame>
        <p:nvGraphicFramePr>
          <p:cNvPr id="4" name="Diagram 3"/>
          <p:cNvGraphicFramePr/>
          <p:nvPr>
            <p:extLst>
              <p:ext uri="{D42A27DB-BD31-4B8C-83A1-F6EECF244321}">
                <p14:modId xmlns:p14="http://schemas.microsoft.com/office/powerpoint/2010/main" val="3740746326"/>
              </p:ext>
            </p:extLst>
          </p:nvPr>
        </p:nvGraphicFramePr>
        <p:xfrm>
          <a:off x="252597" y="1371600"/>
          <a:ext cx="858660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51353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7" y="441030"/>
            <a:ext cx="8685028" cy="758570"/>
          </a:xfrm>
        </p:spPr>
        <p:txBody>
          <a:bodyPr>
            <a:noAutofit/>
          </a:bodyPr>
          <a:lstStyle/>
          <a:p>
            <a:r>
              <a:rPr lang="en-US" altLang="en-US" sz="2800" b="1" i="1" dirty="0" smtClean="0">
                <a:latin typeface="Century Gothic" panose="020B0502020202020204" pitchFamily="34" charset="0"/>
              </a:rPr>
              <a:t/>
            </a:r>
            <a:br>
              <a:rPr lang="en-US" altLang="en-US" sz="2800" b="1" i="1" dirty="0" smtClean="0">
                <a:latin typeface="Century Gothic" panose="020B0502020202020204" pitchFamily="34" charset="0"/>
              </a:rPr>
            </a:br>
            <a:r>
              <a:rPr lang="en-US" altLang="en-US" sz="2800" b="1" i="1" dirty="0" smtClean="0">
                <a:latin typeface="Century Gothic" panose="020B0502020202020204" pitchFamily="34" charset="0"/>
              </a:rPr>
              <a:t/>
            </a:r>
            <a:br>
              <a:rPr lang="en-US" altLang="en-US" sz="2800" b="1" i="1" dirty="0" smtClean="0">
                <a:latin typeface="Century Gothic" panose="020B0502020202020204" pitchFamily="34" charset="0"/>
              </a:rPr>
            </a:br>
            <a:r>
              <a:rPr lang="en-US" altLang="en-US" sz="2800" b="1" dirty="0" smtClean="0">
                <a:latin typeface="Century Gothic" panose="020B0502020202020204" pitchFamily="34" charset="0"/>
              </a:rPr>
              <a:t>What must students be able to do with language? </a:t>
            </a:r>
            <a:endParaRPr lang="en-US" altLang="en-US" sz="2800" dirty="0" smtClean="0"/>
          </a:p>
        </p:txBody>
      </p:sp>
      <p:pic>
        <p:nvPicPr>
          <p:cNvPr id="8194" name="Picture 9" descr="Screen Shot 2013-12-04 at 11.45.1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4663" y="171450"/>
            <a:ext cx="20367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37542312"/>
              </p:ext>
            </p:extLst>
          </p:nvPr>
        </p:nvGraphicFramePr>
        <p:xfrm>
          <a:off x="549275" y="1289884"/>
          <a:ext cx="8042275" cy="5267007"/>
        </p:xfrm>
        <a:graphic>
          <a:graphicData uri="http://schemas.openxmlformats.org/drawingml/2006/table">
            <a:tbl>
              <a:tblPr/>
              <a:tblGrid>
                <a:gridCol w="2681288"/>
                <a:gridCol w="2679700"/>
                <a:gridCol w="2681287"/>
              </a:tblGrid>
              <a:tr h="420688">
                <a:tc>
                  <a:txBody>
                    <a:bodyPr/>
                    <a:lstStyle>
                      <a:lvl1pPr>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5pPr>
                      <a:lvl6pPr marL="25146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6pPr>
                      <a:lvl7pPr marL="29718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7pPr>
                      <a:lvl8pPr marL="34290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8pPr>
                      <a:lvl9pPr marL="38862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ndara" panose="020E0502030303020204" pitchFamily="34" charset="0"/>
                          <a:ea typeface="MS PGothic" panose="020B0600070205080204" pitchFamily="34" charset="-128"/>
                        </a:rPr>
                        <a:t>ELA</a:t>
                      </a:r>
                    </a:p>
                  </a:txBody>
                  <a:tcP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5pPr>
                      <a:lvl6pPr marL="25146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6pPr>
                      <a:lvl7pPr marL="29718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7pPr>
                      <a:lvl8pPr marL="34290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8pPr>
                      <a:lvl9pPr marL="38862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ndara" panose="020E0502030303020204" pitchFamily="34" charset="0"/>
                          <a:ea typeface="MS PGothic" panose="020B0600070205080204" pitchFamily="34" charset="-128"/>
                        </a:rPr>
                        <a:t>MATH</a:t>
                      </a:r>
                    </a:p>
                  </a:txBody>
                  <a:tcP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chemeClr val="accent4"/>
                    </a:solidFill>
                  </a:tcPr>
                </a:tc>
                <a:tc>
                  <a:txBody>
                    <a:bodyPr/>
                    <a:lstStyle>
                      <a:lvl1pPr>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5pPr>
                      <a:lvl6pPr marL="25146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6pPr>
                      <a:lvl7pPr marL="29718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7pPr>
                      <a:lvl8pPr marL="34290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8pPr>
                      <a:lvl9pPr marL="38862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Candara" panose="020E0502030303020204" pitchFamily="34" charset="0"/>
                          <a:ea typeface="MS PGothic" panose="020B0600070205080204" pitchFamily="34" charset="-128"/>
                        </a:rPr>
                        <a:t>SCIENCE</a:t>
                      </a:r>
                    </a:p>
                  </a:txBody>
                  <a:tcP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chemeClr val="accent5">
                        <a:lumMod val="20000"/>
                        <a:lumOff val="80000"/>
                      </a:schemeClr>
                    </a:solidFill>
                  </a:tcPr>
                </a:tc>
              </a:tr>
              <a:tr h="4289425">
                <a:tc>
                  <a:txBody>
                    <a:bodyPr/>
                    <a:lstStyle>
                      <a:lvl1pPr>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5pPr>
                      <a:lvl6pPr marL="25146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6pPr>
                      <a:lvl7pPr marL="29718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7pPr>
                      <a:lvl8pPr marL="34290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8pPr>
                      <a:lvl9pPr marL="38862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Comprehend and evaluate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complex texts across a range of types and disciplines</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Construct effective arguments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and </a:t>
                      </a: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convey</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 intricate or multifaceted information </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Discern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 speaker’s key points</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Request clarification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and </a:t>
                      </a: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ask relevant</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 questions</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Build on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others’ ideas</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Articulate</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 their own ideas, and </a:t>
                      </a: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confirm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they have been understood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ndara" panose="020E0502030303020204" pitchFamily="34" charset="0"/>
                        <a:ea typeface="MS PGothic" panose="020B0600070205080204" pitchFamily="34" charset="-128"/>
                      </a:endParaRPr>
                    </a:p>
                  </a:txBody>
                  <a:tcP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5pPr>
                      <a:lvl6pPr marL="25146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6pPr>
                      <a:lvl7pPr marL="29718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7pPr>
                      <a:lvl8pPr marL="34290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8pPr>
                      <a:lvl9pPr marL="38862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Understand and use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stated assumptions, definitions, and previously established results </a:t>
                      </a: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in constructing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arguments</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Make conjectures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and </a:t>
                      </a: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build a logical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progression of statements to explore the truth of their conjectures </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Justify</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 their conclusions, </a:t>
                      </a: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communicate them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to others, and </a:t>
                      </a: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respond to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the arguments of others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ndara" panose="020E0502030303020204" pitchFamily="34" charset="0"/>
                        <a:ea typeface="MS PGothic" panose="020B0600070205080204" pitchFamily="34" charset="-128"/>
                      </a:endParaRPr>
                    </a:p>
                  </a:txBody>
                  <a:tcP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chemeClr val="accent4"/>
                    </a:solidFill>
                  </a:tcPr>
                </a:tc>
                <a:tc>
                  <a:txBody>
                    <a:bodyPr/>
                    <a:lstStyle>
                      <a:lvl1pPr>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1pPr>
                      <a:lvl2pPr marL="742950" indent="-285750">
                        <a:spcBef>
                          <a:spcPct val="20000"/>
                        </a:spcBef>
                        <a:buClr>
                          <a:schemeClr val="accent1"/>
                        </a:buClr>
                        <a:buSzPct val="100000"/>
                        <a:buFont typeface="Symbol" panose="05050102010706020507" pitchFamily="18" charset="2"/>
                        <a:defRPr sz="2000">
                          <a:solidFill>
                            <a:schemeClr val="tx2"/>
                          </a:solidFill>
                          <a:latin typeface="Candara" panose="020E0502030303020204" pitchFamily="34" charset="0"/>
                          <a:ea typeface="MS PGothic" panose="020B0600070205080204" pitchFamily="34" charset="-128"/>
                        </a:defRPr>
                      </a:lvl2pPr>
                      <a:lvl3pPr marL="1143000" indent="-228600">
                        <a:spcBef>
                          <a:spcPct val="20000"/>
                        </a:spcBef>
                        <a:buClr>
                          <a:schemeClr val="accent1"/>
                        </a:buClr>
                        <a:buSzPct val="100000"/>
                        <a:buFont typeface="Symbol" panose="05050102010706020507" pitchFamily="18" charset="2"/>
                        <a:defRPr>
                          <a:solidFill>
                            <a:schemeClr val="tx2"/>
                          </a:solidFill>
                          <a:latin typeface="Candara" panose="020E0502030303020204" pitchFamily="34" charset="0"/>
                          <a:ea typeface="MS PGothic" panose="020B0600070205080204" pitchFamily="34" charset="-128"/>
                        </a:defRPr>
                      </a:lvl3pPr>
                      <a:lvl4pPr marL="1600200" indent="-228600">
                        <a:spcBef>
                          <a:spcPct val="20000"/>
                        </a:spcBef>
                        <a:buClr>
                          <a:schemeClr val="accent1"/>
                        </a:buClr>
                        <a:buSzPct val="100000"/>
                        <a:buFont typeface="Symbol" panose="05050102010706020507" pitchFamily="18" charset="2"/>
                        <a:defRPr sz="1600">
                          <a:solidFill>
                            <a:schemeClr val="tx2"/>
                          </a:solidFill>
                          <a:latin typeface="Candara" panose="020E0502030303020204" pitchFamily="34" charset="0"/>
                          <a:ea typeface="MS PGothic" panose="020B0600070205080204" pitchFamily="34" charset="-128"/>
                        </a:defRPr>
                      </a:lvl4pPr>
                      <a:lvl5pPr marL="2057400" indent="-228600">
                        <a:spcBef>
                          <a:spcPct val="20000"/>
                        </a:spcBef>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5pPr>
                      <a:lvl6pPr marL="25146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6pPr>
                      <a:lvl7pPr marL="29718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7pPr>
                      <a:lvl8pPr marL="34290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8pPr>
                      <a:lvl9pPr marL="3886200" indent="-228600" fontAlgn="base">
                        <a:spcBef>
                          <a:spcPct val="20000"/>
                        </a:spcBef>
                        <a:spcAft>
                          <a:spcPct val="0"/>
                        </a:spcAft>
                        <a:buClr>
                          <a:schemeClr val="accent1"/>
                        </a:buClr>
                        <a:buSzPct val="100000"/>
                        <a:buFont typeface="Symbol" panose="05050102010706020507" pitchFamily="18" charset="2"/>
                        <a:defRPr sz="1400">
                          <a:solidFill>
                            <a:schemeClr val="tx2"/>
                          </a:solidFill>
                          <a:latin typeface="Candara" panose="020E0502030303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Construct explanations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and designated solutions</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Engaging in argument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from evidence</a:t>
                      </a: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None/>
                        <a:tabLst/>
                      </a:pPr>
                      <a:endPar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endParaRPr>
                    </a:p>
                    <a:p>
                      <a:pPr marL="0" marR="0" lvl="0" indent="0" algn="l" defTabSz="914400" rtl="0" eaLnBrk="1" fontAlgn="base" latinLnBrk="0" hangingPunct="1">
                        <a:lnSpc>
                          <a:spcPct val="100000"/>
                        </a:lnSpc>
                        <a:spcBef>
                          <a:spcPct val="0"/>
                        </a:spcBef>
                        <a:spcAft>
                          <a:spcPct val="0"/>
                        </a:spcAft>
                        <a:buClr>
                          <a:srgbClr val="83D3FE"/>
                        </a:buClr>
                        <a:buSzTx/>
                        <a:buFont typeface="Wingdings 2" panose="05020102010507070707" pitchFamily="18" charset="2"/>
                        <a:buChar char=""/>
                        <a:tabLst/>
                      </a:pPr>
                      <a:r>
                        <a:rPr kumimoji="0" lang="en-US" altLang="en-US" sz="1400" b="1"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Obtain, evaluate, and communicate </a:t>
                      </a:r>
                      <a:r>
                        <a:rPr kumimoji="0" lang="en-US" altLang="en-US" sz="1400" b="0" i="0" u="none" strike="noStrike" cap="none" normalizeH="0" baseline="0" dirty="0" smtClean="0">
                          <a:ln>
                            <a:noFill/>
                          </a:ln>
                          <a:solidFill>
                            <a:srgbClr val="595959"/>
                          </a:solidFill>
                          <a:effectLst/>
                          <a:latin typeface="Century Gothic" panose="020B0502020202020204" pitchFamily="34" charset="0"/>
                          <a:ea typeface="MS PGothic" panose="020B0600070205080204" pitchFamily="34" charset="-128"/>
                        </a:rPr>
                        <a:t>information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ndara" panose="020E0502030303020204" pitchFamily="34" charset="0"/>
                        <a:ea typeface="MS PGothic" panose="020B0600070205080204" pitchFamily="34" charset="-128"/>
                      </a:endParaRPr>
                    </a:p>
                  </a:txBody>
                  <a:tcPr horzOverflow="overflow">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pic>
        <p:nvPicPr>
          <p:cNvPr id="5" name="Picture 4"/>
          <p:cNvPicPr/>
          <p:nvPr/>
        </p:nvPicPr>
        <p:blipFill rotWithShape="1">
          <a:blip r:embed="rId4"/>
          <a:srcRect t="7691" r="87033" b="11282"/>
          <a:stretch/>
        </p:blipFill>
        <p:spPr bwMode="auto">
          <a:xfrm>
            <a:off x="6464951" y="3616437"/>
            <a:ext cx="1569937" cy="2940454"/>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9913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613" y="1328738"/>
            <a:ext cx="6099175" cy="1477962"/>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r>
              <a:rPr lang="en-US" altLang="en-US" sz="1800">
                <a:solidFill>
                  <a:srgbClr val="000000"/>
                </a:solidFill>
                <a:latin typeface="Century Gothic" panose="020B0502020202020204" pitchFamily="34" charset="0"/>
              </a:rPr>
              <a:t>Overview &amp; 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Alignment to CCSS for ELA &amp; Literacy</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CA’s EL Student</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Structure of the grade level standards</a:t>
            </a:r>
          </a:p>
        </p:txBody>
      </p:sp>
      <p:sp>
        <p:nvSpPr>
          <p:cNvPr id="6" name="TextBox 5"/>
          <p:cNvSpPr txBox="1"/>
          <p:nvPr/>
        </p:nvSpPr>
        <p:spPr>
          <a:xfrm>
            <a:off x="982663" y="2882900"/>
            <a:ext cx="6981825" cy="1754188"/>
          </a:xfrm>
          <a:prstGeom prst="rect">
            <a:avLst/>
          </a:prstGeom>
          <a:ln w="76200" cmpd="sng">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800" dirty="0">
                <a:latin typeface="Century Gothic"/>
              </a:rPr>
              <a:t>Grade Level Standards</a:t>
            </a:r>
          </a:p>
          <a:p>
            <a:pPr marL="285750" indent="-285750">
              <a:buFont typeface="Wingdings" charset="2"/>
              <a:buChar char="ü"/>
              <a:defRPr/>
            </a:pPr>
            <a:r>
              <a:rPr lang="en-US" sz="1800" dirty="0">
                <a:latin typeface="Century Gothic"/>
              </a:rPr>
              <a:t>Section 1: Goal, Critical Principles, At-a-glance Overview</a:t>
            </a:r>
          </a:p>
          <a:p>
            <a:pPr marL="285750" indent="-285750">
              <a:buFont typeface="Wingdings" charset="2"/>
              <a:buChar char="ü"/>
              <a:defRPr/>
            </a:pPr>
            <a:r>
              <a:rPr lang="en-US" sz="1800" dirty="0">
                <a:latin typeface="Century Gothic"/>
              </a:rPr>
              <a:t>Section 2: Elaboration on Critical Principles</a:t>
            </a:r>
          </a:p>
          <a:p>
            <a:pPr marL="742950" lvl="1" indent="-285750">
              <a:buFont typeface="Arial"/>
              <a:buChar char="•"/>
              <a:defRPr/>
            </a:pPr>
            <a:r>
              <a:rPr lang="en-US" sz="1800" dirty="0">
                <a:latin typeface="Century Gothic"/>
              </a:rPr>
              <a:t>Part I:   Interacting in Meaningful Ways</a:t>
            </a:r>
          </a:p>
          <a:p>
            <a:pPr marL="742950" lvl="1" indent="-285750">
              <a:buFont typeface="Arial"/>
              <a:buChar char="•"/>
              <a:defRPr/>
            </a:pPr>
            <a:r>
              <a:rPr lang="en-US" sz="1800" dirty="0">
                <a:latin typeface="Century Gothic"/>
              </a:rPr>
              <a:t>Part II:  Learning About How English Works</a:t>
            </a:r>
          </a:p>
          <a:p>
            <a:pPr marL="742950" lvl="1" indent="-285750">
              <a:buFont typeface="Arial"/>
              <a:buChar char="•"/>
              <a:defRPr/>
            </a:pPr>
            <a:r>
              <a:rPr lang="en-US" sz="1800" dirty="0">
                <a:latin typeface="Century Gothic"/>
              </a:rPr>
              <a:t>Part III: Using Foundation Skills</a:t>
            </a:r>
          </a:p>
        </p:txBody>
      </p:sp>
      <p:sp>
        <p:nvSpPr>
          <p:cNvPr id="7" name="TextBox 6"/>
          <p:cNvSpPr txBox="1"/>
          <p:nvPr/>
        </p:nvSpPr>
        <p:spPr>
          <a:xfrm>
            <a:off x="1652588" y="4714875"/>
            <a:ext cx="6986587" cy="1477963"/>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dirty="0">
                <a:latin typeface="Century Gothic"/>
              </a:rPr>
              <a:t>Appendices:</a:t>
            </a:r>
          </a:p>
          <a:p>
            <a:pPr marL="285750" indent="-285750">
              <a:buFont typeface="Wingdings" charset="2"/>
              <a:buChar char="ü"/>
              <a:defRPr/>
            </a:pPr>
            <a:r>
              <a:rPr lang="en-US" sz="1800" dirty="0">
                <a:latin typeface="Century Gothic"/>
              </a:rPr>
              <a:t>Appendix A: Foundational Literacy Skills</a:t>
            </a:r>
          </a:p>
          <a:p>
            <a:pPr marL="285750" indent="-285750">
              <a:buFont typeface="Wingdings" charset="2"/>
              <a:buChar char="ü"/>
              <a:defRPr/>
            </a:pPr>
            <a:r>
              <a:rPr lang="en-US" sz="1800" dirty="0">
                <a:latin typeface="Century Gothic"/>
              </a:rPr>
              <a:t>Appendix B: Learning About How English Works</a:t>
            </a:r>
          </a:p>
          <a:p>
            <a:pPr marL="285750" indent="-285750">
              <a:buFont typeface="Wingdings" charset="2"/>
              <a:buChar char="ü"/>
              <a:defRPr/>
            </a:pPr>
            <a:r>
              <a:rPr lang="en-US" sz="1800" dirty="0">
                <a:latin typeface="Century Gothic"/>
              </a:rPr>
              <a:t>Appendix C: Theory and Research</a:t>
            </a:r>
          </a:p>
          <a:p>
            <a:pPr marL="285750" indent="-285750">
              <a:buFont typeface="Wingdings" charset="2"/>
              <a:buChar char="ü"/>
              <a:defRPr/>
            </a:pPr>
            <a:r>
              <a:rPr lang="en-US" sz="1800" dirty="0">
                <a:latin typeface="Century Gothic"/>
              </a:rPr>
              <a:t>Appendix D: Context, Development, Validation</a:t>
            </a:r>
          </a:p>
        </p:txBody>
      </p:sp>
      <p:sp>
        <p:nvSpPr>
          <p:cNvPr id="8" name="TextBox 7"/>
          <p:cNvSpPr txBox="1"/>
          <p:nvPr/>
        </p:nvSpPr>
        <p:spPr>
          <a:xfrm>
            <a:off x="5514975" y="6286500"/>
            <a:ext cx="3306763" cy="369888"/>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defRPr/>
            </a:pPr>
            <a:r>
              <a:rPr lang="en-US" sz="1800" dirty="0">
                <a:latin typeface="Century Gothic"/>
              </a:rPr>
              <a:t>Glossary of Key Terms</a:t>
            </a:r>
          </a:p>
        </p:txBody>
      </p:sp>
      <p:sp>
        <p:nvSpPr>
          <p:cNvPr id="41989" name="Title 10"/>
          <p:cNvSpPr>
            <a:spLocks noGrp="1"/>
          </p:cNvSpPr>
          <p:nvPr>
            <p:ph type="title"/>
          </p:nvPr>
        </p:nvSpPr>
        <p:spPr>
          <a:xfrm>
            <a:off x="549275" y="107950"/>
            <a:ext cx="8042275" cy="827031"/>
          </a:xfrm>
        </p:spPr>
        <p:txBody>
          <a:bodyPr/>
          <a:lstStyle/>
          <a:p>
            <a:r>
              <a:rPr lang="en-US" altLang="en-US" sz="4000" b="1" dirty="0" smtClean="0">
                <a:latin typeface="Century Gothic" panose="020B0502020202020204" pitchFamily="34" charset="0"/>
              </a:rPr>
              <a:t>CA ELD Standards</a:t>
            </a:r>
          </a:p>
        </p:txBody>
      </p:sp>
      <p:sp>
        <p:nvSpPr>
          <p:cNvPr id="11" name="Oval 10"/>
          <p:cNvSpPr/>
          <p:nvPr/>
        </p:nvSpPr>
        <p:spPr>
          <a:xfrm>
            <a:off x="135955" y="1328738"/>
            <a:ext cx="6161432" cy="378706"/>
          </a:xfrm>
          <a:prstGeom prst="ellipse">
            <a:avLst/>
          </a:prstGeom>
          <a:no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135955" y="2116666"/>
            <a:ext cx="6161432" cy="409223"/>
          </a:xfrm>
          <a:prstGeom prst="ellipse">
            <a:avLst/>
          </a:prstGeom>
          <a:no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3281092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46957" y="679184"/>
            <a:ext cx="8572488" cy="934981"/>
          </a:xfrm>
        </p:spPr>
        <p:txBody>
          <a:bodyPr/>
          <a:lstStyle/>
          <a:p>
            <a:r>
              <a:rPr lang="en-US" altLang="en-US" sz="4400" b="1" dirty="0" smtClean="0">
                <a:latin typeface="Century Gothic" panose="020B0502020202020204" pitchFamily="34" charset="0"/>
              </a:rPr>
              <a:t>CA ELD Overview &amp;</a:t>
            </a:r>
            <a:br>
              <a:rPr lang="en-US" altLang="en-US" sz="4400" b="1" dirty="0" smtClean="0">
                <a:latin typeface="Century Gothic" panose="020B0502020202020204" pitchFamily="34" charset="0"/>
              </a:rPr>
            </a:br>
            <a:r>
              <a:rPr lang="en-US" altLang="en-US" sz="4400" b="1" dirty="0" smtClean="0">
                <a:latin typeface="Century Gothic" panose="020B0502020202020204" pitchFamily="34" charset="0"/>
              </a:rPr>
              <a:t> Proficiency Levels</a:t>
            </a:r>
          </a:p>
        </p:txBody>
      </p:sp>
      <p:pic>
        <p:nvPicPr>
          <p:cNvPr id="4" name="Picture 3" descr="Screen Shot 2014-05-07 at 10.36.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 y="1922444"/>
            <a:ext cx="2949575" cy="3665537"/>
          </a:xfrm>
          <a:prstGeom prst="rect">
            <a:avLst/>
          </a:prstGeom>
          <a:ln w="28575" cmpd="sng">
            <a:solidFill>
              <a:schemeClr val="tx2">
                <a:lumMod val="75000"/>
                <a:lumOff val="25000"/>
              </a:schemeClr>
            </a:solidFill>
          </a:ln>
        </p:spPr>
      </p:pic>
      <p:sp>
        <p:nvSpPr>
          <p:cNvPr id="5" name="Content Placeholder 2"/>
          <p:cNvSpPr txBox="1">
            <a:spLocks/>
          </p:cNvSpPr>
          <p:nvPr/>
        </p:nvSpPr>
        <p:spPr>
          <a:xfrm>
            <a:off x="3686706" y="1922444"/>
            <a:ext cx="5327201" cy="3665537"/>
          </a:xfrm>
          <a:prstGeom prst="rect">
            <a:avLst/>
          </a:prstGeom>
        </p:spPr>
        <p:txBody>
          <a:bodyPr/>
          <a:lstStyle>
            <a:lvl1pPr marL="349250" indent="-349250" algn="l" rtl="0" eaLnBrk="0" fontAlgn="base" hangingPunct="0">
              <a:spcBef>
                <a:spcPts val="2000"/>
              </a:spcBef>
              <a:spcAft>
                <a:spcPct val="0"/>
              </a:spcAft>
              <a:buClr>
                <a:srgbClr val="6FB7D7"/>
              </a:buClr>
              <a:buSzPct val="110000"/>
              <a:buFont typeface="Wingdings 2" panose="05020102010507070707" pitchFamily="18" charset="2"/>
              <a:buChar char=""/>
              <a:defRPr sz="2400" kern="1200">
                <a:solidFill>
                  <a:srgbClr val="595959"/>
                </a:solidFill>
                <a:latin typeface="Century Gothic"/>
                <a:ea typeface="MS PGothic" pitchFamily="34" charset="-128"/>
                <a:cs typeface="MS PGothic" panose="020B0600070205080204" pitchFamily="34" charset="-128"/>
              </a:defRPr>
            </a:lvl1pPr>
            <a:lvl2pPr marL="685800" indent="-336550" algn="l" rtl="0" eaLnBrk="0" fontAlgn="base" hangingPunct="0">
              <a:spcBef>
                <a:spcPts val="600"/>
              </a:spcBef>
              <a:spcAft>
                <a:spcPct val="0"/>
              </a:spcAft>
              <a:buClr>
                <a:srgbClr val="215D77"/>
              </a:buClr>
              <a:buSzPct val="110000"/>
              <a:buFont typeface="Wingdings 2" panose="05020102010507070707" pitchFamily="18" charset="2"/>
              <a:buChar char=""/>
              <a:defRPr sz="2200" kern="1200">
                <a:solidFill>
                  <a:srgbClr val="595959"/>
                </a:solidFill>
                <a:latin typeface="Century Gothic"/>
                <a:ea typeface="MS PGothic" pitchFamily="34" charset="-128"/>
                <a:cs typeface="+mn-cs"/>
              </a:defRPr>
            </a:lvl2pPr>
            <a:lvl3pPr marL="968375" indent="-282575" algn="l" rtl="0" eaLnBrk="0" fontAlgn="base" hangingPunct="0">
              <a:spcBef>
                <a:spcPts val="600"/>
              </a:spcBef>
              <a:spcAft>
                <a:spcPct val="0"/>
              </a:spcAft>
              <a:buClr>
                <a:srgbClr val="6FB7D7"/>
              </a:buClr>
              <a:buSzPct val="110000"/>
              <a:buFont typeface="Wingdings 2" panose="05020102010507070707" pitchFamily="18" charset="2"/>
              <a:buChar char=""/>
              <a:defRPr sz="2000" kern="1200">
                <a:solidFill>
                  <a:srgbClr val="595959"/>
                </a:solidFill>
                <a:latin typeface="Century Gothic"/>
                <a:ea typeface="MS PGothic" pitchFamily="34" charset="-128"/>
                <a:cs typeface="+mn-cs"/>
              </a:defRPr>
            </a:lvl3pPr>
            <a:lvl4pPr marL="1263650" indent="-295275" algn="l" rtl="0" eaLnBrk="0" fontAlgn="base" hangingPunct="0">
              <a:spcBef>
                <a:spcPts val="600"/>
              </a:spcBef>
              <a:spcAft>
                <a:spcPct val="0"/>
              </a:spcAft>
              <a:buClr>
                <a:srgbClr val="215D77"/>
              </a:buClr>
              <a:buSzPct val="110000"/>
              <a:buFont typeface="Wingdings 2" panose="05020102010507070707" pitchFamily="18" charset="2"/>
              <a:buChar char=""/>
              <a:defRPr kern="1200">
                <a:solidFill>
                  <a:srgbClr val="595959"/>
                </a:solidFill>
                <a:latin typeface="Century Gothic"/>
                <a:ea typeface="MS PGothic" pitchFamily="34" charset="-128"/>
                <a:cs typeface="+mn-cs"/>
              </a:defRPr>
            </a:lvl4pPr>
            <a:lvl5pPr marL="1546225" indent="-282575" algn="l" rtl="0" eaLnBrk="0" fontAlgn="base" hangingPunct="0">
              <a:spcBef>
                <a:spcPts val="600"/>
              </a:spcBef>
              <a:spcAft>
                <a:spcPct val="0"/>
              </a:spcAft>
              <a:buClr>
                <a:srgbClr val="6FB7D7"/>
              </a:buClr>
              <a:buSzPct val="110000"/>
              <a:buFont typeface="Wingdings 2" panose="05020102010507070707" pitchFamily="18" charset="2"/>
              <a:buChar char=""/>
              <a:defRPr kern="1200">
                <a:solidFill>
                  <a:srgbClr val="595959"/>
                </a:solidFill>
                <a:latin typeface="Century Gothic"/>
                <a:ea typeface="MS PGothic" pitchFamily="34" charset="-128"/>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defTabSz="914400"/>
            <a:r>
              <a:rPr lang="en-US" dirty="0" smtClean="0"/>
              <a:t>Overview of the Proficiency Level Descriptor</a:t>
            </a:r>
          </a:p>
          <a:p>
            <a:pPr lvl="1" defTabSz="914400"/>
            <a:r>
              <a:rPr lang="en-US" dirty="0" smtClean="0"/>
              <a:t>Read paragraph 1 from page 5</a:t>
            </a:r>
          </a:p>
          <a:p>
            <a:pPr lvl="1" defTabSz="914400"/>
            <a:r>
              <a:rPr lang="en-US" dirty="0" smtClean="0"/>
              <a:t>Share Out </a:t>
            </a:r>
          </a:p>
          <a:p>
            <a:pPr defTabSz="914400"/>
            <a:r>
              <a:rPr lang="en-US" dirty="0" smtClean="0"/>
              <a:t>Organization of the Proficiency Level Descriptors</a:t>
            </a:r>
          </a:p>
          <a:p>
            <a:pPr lvl="1" defTabSz="914400"/>
            <a:r>
              <a:rPr lang="en-US" dirty="0" smtClean="0"/>
              <a:t>Tab page 6</a:t>
            </a:r>
          </a:p>
          <a:p>
            <a:pPr lvl="1" defTabSz="914400"/>
            <a:endParaRPr lang="en-US" dirty="0" smtClean="0"/>
          </a:p>
          <a:p>
            <a:pPr lvl="1" defTabSz="914400"/>
            <a:endParaRPr lang="en-US" dirty="0"/>
          </a:p>
        </p:txBody>
      </p:sp>
      <p:sp>
        <p:nvSpPr>
          <p:cNvPr id="6" name="TextBox 5"/>
          <p:cNvSpPr txBox="1"/>
          <p:nvPr/>
        </p:nvSpPr>
        <p:spPr>
          <a:xfrm>
            <a:off x="7803444" y="6251222"/>
            <a:ext cx="1340556" cy="369332"/>
          </a:xfrm>
          <a:prstGeom prst="rect">
            <a:avLst/>
          </a:prstGeom>
          <a:solidFill>
            <a:srgbClr val="FFFF00"/>
          </a:solidFill>
          <a:ln>
            <a:solidFill>
              <a:schemeClr val="tx1">
                <a:alpha val="95000"/>
              </a:schemeClr>
            </a:solidFill>
          </a:ln>
        </p:spPr>
        <p:txBody>
          <a:bodyPr wrap="square" rtlCol="0">
            <a:spAutoFit/>
          </a:bodyPr>
          <a:lstStyle/>
          <a:p>
            <a:r>
              <a:rPr lang="en-US" b="1" dirty="0" smtClean="0"/>
              <a:t>Handout</a:t>
            </a:r>
            <a:endParaRPr lang="en-US" b="1" dirty="0"/>
          </a:p>
        </p:txBody>
      </p:sp>
    </p:spTree>
    <p:extLst>
      <p:ext uri="{BB962C8B-B14F-4D97-AF65-F5344CB8AC3E}">
        <p14:creationId xmlns:p14="http://schemas.microsoft.com/office/powerpoint/2010/main" val="847856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805058"/>
            <a:ext cx="3352800" cy="4525963"/>
          </a:xfrm>
        </p:spPr>
        <p:txBody>
          <a:bodyPr>
            <a:normAutofit/>
          </a:bodyPr>
          <a:lstStyle/>
          <a:p>
            <a:r>
              <a:rPr lang="en-US" sz="2400" dirty="0" smtClean="0">
                <a:solidFill>
                  <a:schemeClr val="tx1"/>
                </a:solidFill>
              </a:rPr>
              <a:t>Overall Proficiency:  </a:t>
            </a:r>
            <a:r>
              <a:rPr lang="en-US" dirty="0">
                <a:solidFill>
                  <a:schemeClr val="tx1"/>
                </a:solidFill>
              </a:rPr>
              <a:t>G</a:t>
            </a:r>
            <a:r>
              <a:rPr lang="en-US" sz="2400" dirty="0" smtClean="0">
                <a:solidFill>
                  <a:schemeClr val="tx1"/>
                </a:solidFill>
              </a:rPr>
              <a:t>eneral descriptor of ELs’ abilities </a:t>
            </a:r>
            <a:r>
              <a:rPr lang="en-US" dirty="0" smtClean="0">
                <a:solidFill>
                  <a:schemeClr val="tx1"/>
                </a:solidFill>
              </a:rPr>
              <a:t>through the continuum </a:t>
            </a:r>
            <a:endParaRPr lang="en-US" sz="2400" i="1" dirty="0" smtClean="0">
              <a:solidFill>
                <a:schemeClr val="tx1"/>
              </a:solidFill>
            </a:endParaRPr>
          </a:p>
          <a:p>
            <a:r>
              <a:rPr lang="en-US" dirty="0">
                <a:solidFill>
                  <a:schemeClr val="tx1"/>
                </a:solidFill>
              </a:rPr>
              <a:t>L</a:t>
            </a:r>
            <a:r>
              <a:rPr lang="en-US" sz="2400" dirty="0" smtClean="0">
                <a:solidFill>
                  <a:schemeClr val="tx1"/>
                </a:solidFill>
              </a:rPr>
              <a:t>inguistic support varies depending </a:t>
            </a:r>
            <a:r>
              <a:rPr lang="en-US" dirty="0" smtClean="0">
                <a:solidFill>
                  <a:schemeClr val="tx1"/>
                </a:solidFill>
              </a:rPr>
              <a:t>on </a:t>
            </a:r>
            <a:r>
              <a:rPr lang="en-US" sz="2400" dirty="0" smtClean="0">
                <a:solidFill>
                  <a:schemeClr val="tx1"/>
                </a:solidFill>
              </a:rPr>
              <a:t>the linguistic and cognitive demands of tasks</a:t>
            </a:r>
            <a:endParaRPr lang="en-US" sz="2400" i="1" dirty="0" smtClean="0">
              <a:solidFill>
                <a:schemeClr val="tx1"/>
              </a:solidFill>
            </a:endParaRPr>
          </a:p>
        </p:txBody>
      </p:sp>
      <p:sp>
        <p:nvSpPr>
          <p:cNvPr id="3" name="Title 2"/>
          <p:cNvSpPr>
            <a:spLocks noGrp="1"/>
          </p:cNvSpPr>
          <p:nvPr>
            <p:ph type="title"/>
          </p:nvPr>
        </p:nvSpPr>
        <p:spPr>
          <a:xfrm>
            <a:off x="356855" y="518240"/>
            <a:ext cx="8600619" cy="840134"/>
          </a:xfrm>
        </p:spPr>
        <p:txBody>
          <a:bodyPr>
            <a:noAutofit/>
          </a:bodyPr>
          <a:lstStyle/>
          <a:p>
            <a:r>
              <a:rPr lang="en-US" sz="4400" b="1" dirty="0" smtClean="0"/>
              <a:t>Proficiency Level </a:t>
            </a:r>
            <a:br>
              <a:rPr lang="en-US" sz="4400" b="1" dirty="0" smtClean="0"/>
            </a:br>
            <a:r>
              <a:rPr lang="en-US" sz="4400" b="1" dirty="0" smtClean="0"/>
              <a:t>Descriptors Overview</a:t>
            </a:r>
            <a:endParaRPr lang="en-US" sz="4400" b="1" dirty="0"/>
          </a:p>
        </p:txBody>
      </p:sp>
      <p:pic>
        <p:nvPicPr>
          <p:cNvPr id="2050" name="Picture 2"/>
          <p:cNvPicPr>
            <a:picLocks noChangeAspect="1" noChangeArrowheads="1"/>
          </p:cNvPicPr>
          <p:nvPr/>
        </p:nvPicPr>
        <p:blipFill>
          <a:blip r:embed="rId3" cstate="print"/>
          <a:srcRect l="23000" t="19556" r="24000" b="24444"/>
          <a:stretch>
            <a:fillRect/>
          </a:stretch>
        </p:blipFill>
        <p:spPr bwMode="auto">
          <a:xfrm>
            <a:off x="3798689" y="1546973"/>
            <a:ext cx="4892662" cy="2907903"/>
          </a:xfrm>
          <a:prstGeom prst="rect">
            <a:avLst/>
          </a:prstGeom>
          <a:noFill/>
          <a:ln w="9525">
            <a:solidFill>
              <a:schemeClr val="bg2">
                <a:lumMod val="25000"/>
              </a:schemeClr>
            </a:solidFill>
            <a:miter lim="800000"/>
            <a:headEnd/>
            <a:tailEnd/>
          </a:ln>
          <a:effectLst/>
        </p:spPr>
      </p:pic>
      <p:pic>
        <p:nvPicPr>
          <p:cNvPr id="2051" name="Picture 3"/>
          <p:cNvPicPr>
            <a:picLocks noChangeAspect="1" noChangeArrowheads="1"/>
          </p:cNvPicPr>
          <p:nvPr/>
        </p:nvPicPr>
        <p:blipFill>
          <a:blip r:embed="rId4" cstate="print"/>
          <a:srcRect l="23500" t="26889" r="35765" b="28667"/>
          <a:stretch>
            <a:fillRect/>
          </a:stretch>
        </p:blipFill>
        <p:spPr bwMode="auto">
          <a:xfrm>
            <a:off x="4416534" y="3129227"/>
            <a:ext cx="4540940" cy="2786859"/>
          </a:xfrm>
          <a:prstGeom prst="rect">
            <a:avLst/>
          </a:prstGeom>
          <a:noFill/>
          <a:ln w="9525">
            <a:solidFill>
              <a:schemeClr val="bg2">
                <a:lumMod val="25000"/>
              </a:schemeClr>
            </a:solidFill>
            <a:miter lim="800000"/>
            <a:headEnd/>
            <a:tailEnd/>
          </a:ln>
          <a:effectLst/>
        </p:spPr>
      </p:pic>
      <p:sp>
        <p:nvSpPr>
          <p:cNvPr id="4" name="TextBox 3"/>
          <p:cNvSpPr txBox="1"/>
          <p:nvPr/>
        </p:nvSpPr>
        <p:spPr>
          <a:xfrm>
            <a:off x="8234580" y="6273871"/>
            <a:ext cx="608460" cy="276999"/>
          </a:xfrm>
          <a:prstGeom prst="rect">
            <a:avLst/>
          </a:prstGeom>
          <a:noFill/>
        </p:spPr>
        <p:txBody>
          <a:bodyPr wrap="none" rtlCol="0">
            <a:spAutoFit/>
          </a:bodyPr>
          <a:lstStyle/>
          <a:p>
            <a:r>
              <a:rPr lang="en-US" sz="1200" dirty="0" smtClean="0">
                <a:latin typeface="Century Gothic"/>
                <a:cs typeface="Century Gothic"/>
              </a:rPr>
              <a:t>p. 8-9</a:t>
            </a:r>
            <a:endParaRPr lang="en-US" sz="1200" dirty="0">
              <a:latin typeface="Century Gothic"/>
              <a:cs typeface="Century Gothic"/>
            </a:endParaRPr>
          </a:p>
        </p:txBody>
      </p:sp>
    </p:spTree>
    <p:extLst>
      <p:ext uri="{BB962C8B-B14F-4D97-AF65-F5344CB8AC3E}">
        <p14:creationId xmlns:p14="http://schemas.microsoft.com/office/powerpoint/2010/main" val="4259685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600200"/>
            <a:ext cx="3886200" cy="5029200"/>
          </a:xfrm>
        </p:spPr>
        <p:txBody>
          <a:bodyPr>
            <a:normAutofit/>
          </a:bodyPr>
          <a:lstStyle/>
          <a:p>
            <a:r>
              <a:rPr lang="en-US" dirty="0" smtClean="0"/>
              <a:t>Provides </a:t>
            </a:r>
            <a:r>
              <a:rPr lang="en-US" dirty="0"/>
              <a:t>three proficiency </a:t>
            </a:r>
            <a:r>
              <a:rPr lang="en-US" dirty="0" smtClean="0"/>
              <a:t>levels:</a:t>
            </a:r>
          </a:p>
          <a:p>
            <a:pPr lvl="1"/>
            <a:r>
              <a:rPr lang="en-US" dirty="0" smtClean="0"/>
              <a:t>Emerging</a:t>
            </a:r>
            <a:r>
              <a:rPr lang="en-US" dirty="0"/>
              <a:t>, Expanding, </a:t>
            </a:r>
            <a:r>
              <a:rPr lang="en-US" dirty="0" smtClean="0"/>
              <a:t>and Bridging at </a:t>
            </a:r>
            <a:r>
              <a:rPr lang="en-US" dirty="0"/>
              <a:t>early and exit stages</a:t>
            </a:r>
          </a:p>
          <a:p>
            <a:r>
              <a:rPr lang="en-US" sz="2400" dirty="0" smtClean="0"/>
              <a:t>Describes students’ knowledge, skills, and abilities across a continuum, identifying what ELs know and can do</a:t>
            </a:r>
          </a:p>
        </p:txBody>
      </p:sp>
      <p:sp>
        <p:nvSpPr>
          <p:cNvPr id="3" name="Title 2"/>
          <p:cNvSpPr>
            <a:spLocks noGrp="1"/>
          </p:cNvSpPr>
          <p:nvPr>
            <p:ph type="title"/>
          </p:nvPr>
        </p:nvSpPr>
        <p:spPr>
          <a:xfrm>
            <a:off x="457200" y="359465"/>
            <a:ext cx="8229600" cy="787210"/>
          </a:xfrm>
        </p:spPr>
        <p:txBody>
          <a:bodyPr>
            <a:normAutofit/>
          </a:bodyPr>
          <a:lstStyle/>
          <a:p>
            <a:r>
              <a:rPr lang="en-US" sz="4400" b="1" dirty="0" smtClean="0"/>
              <a:t>Proficiency Level Descriptors</a:t>
            </a:r>
            <a:endParaRPr lang="en-US" sz="4400" b="1" dirty="0"/>
          </a:p>
        </p:txBody>
      </p:sp>
      <p:pic>
        <p:nvPicPr>
          <p:cNvPr id="3074" name="Picture 2"/>
          <p:cNvPicPr>
            <a:picLocks noChangeAspect="1" noChangeArrowheads="1"/>
          </p:cNvPicPr>
          <p:nvPr/>
        </p:nvPicPr>
        <p:blipFill>
          <a:blip r:embed="rId3" cstate="print"/>
          <a:srcRect l="24500" t="24889" r="26000" b="14667"/>
          <a:stretch>
            <a:fillRect/>
          </a:stretch>
        </p:blipFill>
        <p:spPr bwMode="auto">
          <a:xfrm>
            <a:off x="4337760" y="2362200"/>
            <a:ext cx="4548468" cy="3124200"/>
          </a:xfrm>
          <a:prstGeom prst="rect">
            <a:avLst/>
          </a:prstGeom>
          <a:noFill/>
          <a:ln w="12700" cmpd="sng">
            <a:solidFill>
              <a:srgbClr val="184B5B"/>
            </a:solidFill>
            <a:miter lim="800000"/>
            <a:headEnd/>
            <a:tailEnd/>
          </a:ln>
          <a:effectLst/>
        </p:spPr>
      </p:pic>
      <p:sp>
        <p:nvSpPr>
          <p:cNvPr id="5" name="Right Arrow 4"/>
          <p:cNvSpPr/>
          <p:nvPr/>
        </p:nvSpPr>
        <p:spPr>
          <a:xfrm rot="19827229" flipV="1">
            <a:off x="3816361" y="3450644"/>
            <a:ext cx="1324649" cy="307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458558" flipV="1">
            <a:off x="3782504" y="2146519"/>
            <a:ext cx="1369675" cy="26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00920" y="6044543"/>
            <a:ext cx="813137" cy="276999"/>
          </a:xfrm>
          <a:prstGeom prst="rect">
            <a:avLst/>
          </a:prstGeom>
          <a:noFill/>
        </p:spPr>
        <p:txBody>
          <a:bodyPr wrap="square" rtlCol="0">
            <a:spAutoFit/>
          </a:bodyPr>
          <a:lstStyle/>
          <a:p>
            <a:r>
              <a:rPr lang="en-US" sz="1200" dirty="0" smtClean="0"/>
              <a:t>p.10-13</a:t>
            </a:r>
            <a:endParaRPr lang="en-US" sz="1200" dirty="0"/>
          </a:p>
        </p:txBody>
      </p:sp>
    </p:spTree>
    <p:extLst>
      <p:ext uri="{BB962C8B-B14F-4D97-AF65-F5344CB8AC3E}">
        <p14:creationId xmlns:p14="http://schemas.microsoft.com/office/powerpoint/2010/main" val="734256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8613" y="1328738"/>
            <a:ext cx="6099175" cy="1477962"/>
          </a:xfrm>
          <a:prstGeom prst="rect">
            <a:avLst/>
          </a:prstGeom>
          <a:ln w="76200" cmpd="sng"/>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eaLnBrk="1" hangingPunct="1"/>
            <a:r>
              <a:rPr lang="en-US" altLang="en-US" sz="1800">
                <a:solidFill>
                  <a:srgbClr val="000000"/>
                </a:solidFill>
                <a:latin typeface="Century Gothic" panose="020B0502020202020204" pitchFamily="34" charset="0"/>
              </a:rPr>
              <a:t>Overview &amp; 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Alignment to CCSS for ELA &amp; Literacy</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CA’s EL Student</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Proficiency Level Descriptors (PLDs)</a:t>
            </a:r>
          </a:p>
          <a:p>
            <a:pPr eaLnBrk="1" hangingPunct="1">
              <a:buFont typeface="Wingdings" panose="05000000000000000000" pitchFamily="2" charset="2"/>
              <a:buChar char="ü"/>
            </a:pPr>
            <a:r>
              <a:rPr lang="en-US" altLang="en-US" sz="1800">
                <a:solidFill>
                  <a:srgbClr val="000000"/>
                </a:solidFill>
                <a:latin typeface="Century Gothic" panose="020B0502020202020204" pitchFamily="34" charset="0"/>
              </a:rPr>
              <a:t>Structure of the grade level standards</a:t>
            </a:r>
          </a:p>
        </p:txBody>
      </p:sp>
      <p:sp>
        <p:nvSpPr>
          <p:cNvPr id="6" name="TextBox 5"/>
          <p:cNvSpPr txBox="1"/>
          <p:nvPr/>
        </p:nvSpPr>
        <p:spPr>
          <a:xfrm>
            <a:off x="982663" y="2882900"/>
            <a:ext cx="6981825" cy="1754188"/>
          </a:xfrm>
          <a:prstGeom prst="rect">
            <a:avLst/>
          </a:prstGeom>
          <a:ln w="76200" cmpd="sng">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800" dirty="0">
                <a:latin typeface="Century Gothic"/>
              </a:rPr>
              <a:t>Grade Level Standards</a:t>
            </a:r>
          </a:p>
          <a:p>
            <a:pPr marL="285750" indent="-285750">
              <a:buFont typeface="Wingdings" charset="2"/>
              <a:buChar char="ü"/>
              <a:defRPr/>
            </a:pPr>
            <a:r>
              <a:rPr lang="en-US" sz="1800" dirty="0">
                <a:latin typeface="Century Gothic"/>
              </a:rPr>
              <a:t>Section 1: Goal, Critical Principles, At-a-glance Overview</a:t>
            </a:r>
          </a:p>
          <a:p>
            <a:pPr marL="285750" indent="-285750">
              <a:buFont typeface="Wingdings" charset="2"/>
              <a:buChar char="ü"/>
              <a:defRPr/>
            </a:pPr>
            <a:r>
              <a:rPr lang="en-US" sz="1800" dirty="0">
                <a:latin typeface="Century Gothic"/>
              </a:rPr>
              <a:t>Section 2: Elaboration on Critical Principles</a:t>
            </a:r>
          </a:p>
          <a:p>
            <a:pPr marL="742950" lvl="1" indent="-285750">
              <a:buFont typeface="Arial"/>
              <a:buChar char="•"/>
              <a:defRPr/>
            </a:pPr>
            <a:r>
              <a:rPr lang="en-US" sz="1800" dirty="0">
                <a:latin typeface="Century Gothic"/>
              </a:rPr>
              <a:t>Part I:   Interacting in Meaningful Ways</a:t>
            </a:r>
          </a:p>
          <a:p>
            <a:pPr marL="742950" lvl="1" indent="-285750">
              <a:buFont typeface="Arial"/>
              <a:buChar char="•"/>
              <a:defRPr/>
            </a:pPr>
            <a:r>
              <a:rPr lang="en-US" sz="1800" dirty="0">
                <a:latin typeface="Century Gothic"/>
              </a:rPr>
              <a:t>Part II:  Learning About How English Works</a:t>
            </a:r>
          </a:p>
          <a:p>
            <a:pPr marL="742950" lvl="1" indent="-285750">
              <a:buFont typeface="Arial"/>
              <a:buChar char="•"/>
              <a:defRPr/>
            </a:pPr>
            <a:r>
              <a:rPr lang="en-US" sz="1800" dirty="0">
                <a:latin typeface="Century Gothic"/>
              </a:rPr>
              <a:t>Part III: Using Foundation Skills</a:t>
            </a:r>
          </a:p>
        </p:txBody>
      </p:sp>
      <p:sp>
        <p:nvSpPr>
          <p:cNvPr id="7" name="TextBox 6"/>
          <p:cNvSpPr txBox="1"/>
          <p:nvPr/>
        </p:nvSpPr>
        <p:spPr>
          <a:xfrm>
            <a:off x="1652588" y="4714875"/>
            <a:ext cx="6986587" cy="1477963"/>
          </a:xfrm>
          <a:prstGeom prst="rect">
            <a:avLst/>
          </a:prstGeom>
          <a:ln w="76200" cmpd="sng"/>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dirty="0">
                <a:latin typeface="Century Gothic"/>
              </a:rPr>
              <a:t>Appendices:</a:t>
            </a:r>
          </a:p>
          <a:p>
            <a:pPr marL="285750" indent="-285750">
              <a:buFont typeface="Wingdings" charset="2"/>
              <a:buChar char="ü"/>
              <a:defRPr/>
            </a:pPr>
            <a:r>
              <a:rPr lang="en-US" sz="1800" dirty="0">
                <a:latin typeface="Century Gothic"/>
              </a:rPr>
              <a:t>Appendix A: Foundational Literacy Skills</a:t>
            </a:r>
          </a:p>
          <a:p>
            <a:pPr marL="285750" indent="-285750">
              <a:buFont typeface="Wingdings" charset="2"/>
              <a:buChar char="ü"/>
              <a:defRPr/>
            </a:pPr>
            <a:r>
              <a:rPr lang="en-US" sz="1800" dirty="0">
                <a:latin typeface="Century Gothic"/>
              </a:rPr>
              <a:t>Appendix B: Learning About How English Works</a:t>
            </a:r>
          </a:p>
          <a:p>
            <a:pPr marL="285750" indent="-285750">
              <a:buFont typeface="Wingdings" charset="2"/>
              <a:buChar char="ü"/>
              <a:defRPr/>
            </a:pPr>
            <a:r>
              <a:rPr lang="en-US" sz="1800" dirty="0">
                <a:latin typeface="Century Gothic"/>
              </a:rPr>
              <a:t>Appendix C: Theory and Research</a:t>
            </a:r>
          </a:p>
          <a:p>
            <a:pPr marL="285750" indent="-285750">
              <a:buFont typeface="Wingdings" charset="2"/>
              <a:buChar char="ü"/>
              <a:defRPr/>
            </a:pPr>
            <a:r>
              <a:rPr lang="en-US" sz="1800" dirty="0">
                <a:latin typeface="Century Gothic"/>
              </a:rPr>
              <a:t>Appendix D: Context, Development, Validation</a:t>
            </a:r>
          </a:p>
        </p:txBody>
      </p:sp>
      <p:sp>
        <p:nvSpPr>
          <p:cNvPr id="8" name="TextBox 7"/>
          <p:cNvSpPr txBox="1"/>
          <p:nvPr/>
        </p:nvSpPr>
        <p:spPr>
          <a:xfrm>
            <a:off x="5514975" y="6286500"/>
            <a:ext cx="3306763" cy="369888"/>
          </a:xfrm>
          <a:prstGeom prst="rect">
            <a:avLst/>
          </a:prstGeom>
          <a:ln w="76200" cmpd="sng"/>
        </p:spPr>
        <p:style>
          <a:lnRef idx="2">
            <a:schemeClr val="dk1"/>
          </a:lnRef>
          <a:fillRef idx="1">
            <a:schemeClr val="lt1"/>
          </a:fillRef>
          <a:effectRef idx="0">
            <a:schemeClr val="dk1"/>
          </a:effectRef>
          <a:fontRef idx="minor">
            <a:schemeClr val="dk1"/>
          </a:fontRef>
        </p:style>
        <p:txBody>
          <a:bodyPr>
            <a:spAutoFit/>
          </a:bodyPr>
          <a:lstStyle/>
          <a:p>
            <a:pPr>
              <a:defRPr/>
            </a:pPr>
            <a:r>
              <a:rPr lang="en-US" sz="1800" dirty="0">
                <a:latin typeface="Century Gothic"/>
              </a:rPr>
              <a:t>Glossary of Key Terms</a:t>
            </a:r>
          </a:p>
        </p:txBody>
      </p:sp>
      <p:sp>
        <p:nvSpPr>
          <p:cNvPr id="41989" name="Title 10"/>
          <p:cNvSpPr>
            <a:spLocks noGrp="1"/>
          </p:cNvSpPr>
          <p:nvPr>
            <p:ph type="title"/>
          </p:nvPr>
        </p:nvSpPr>
        <p:spPr>
          <a:xfrm>
            <a:off x="549275" y="107950"/>
            <a:ext cx="8042275" cy="932878"/>
          </a:xfrm>
        </p:spPr>
        <p:txBody>
          <a:bodyPr/>
          <a:lstStyle/>
          <a:p>
            <a:r>
              <a:rPr lang="en-US" altLang="en-US" sz="4400" b="1" dirty="0" smtClean="0">
                <a:latin typeface="Century Gothic" panose="020B0502020202020204" pitchFamily="34" charset="0"/>
              </a:rPr>
              <a:t>CA ELD Standards</a:t>
            </a:r>
          </a:p>
        </p:txBody>
      </p:sp>
      <p:sp>
        <p:nvSpPr>
          <p:cNvPr id="9" name="Oval 8"/>
          <p:cNvSpPr/>
          <p:nvPr/>
        </p:nvSpPr>
        <p:spPr>
          <a:xfrm>
            <a:off x="982663" y="3616437"/>
            <a:ext cx="6161432" cy="740928"/>
          </a:xfrm>
          <a:prstGeom prst="ellipse">
            <a:avLst/>
          </a:prstGeom>
          <a:noFill/>
          <a:ln w="57150" cmpd="sng">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4888" y="887413"/>
            <a:ext cx="1323975" cy="1708150"/>
          </a:xfrm>
          <a:prstGeom prst="rect">
            <a:avLst/>
          </a:prstGeom>
          <a:noFill/>
          <a:ln w="9525">
            <a:solidFill>
              <a:schemeClr val="accent3">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494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1"/>
            <a:ext cx="8042275" cy="985802"/>
          </a:xfrm>
        </p:spPr>
        <p:txBody>
          <a:bodyPr/>
          <a:lstStyle/>
          <a:p>
            <a:r>
              <a:rPr lang="en-US" sz="4400" b="1" dirty="0" smtClean="0"/>
              <a:t>ELD Strands</a:t>
            </a:r>
            <a:endParaRPr lang="en-US" sz="4400" b="1" dirty="0"/>
          </a:p>
        </p:txBody>
      </p:sp>
      <p:pic>
        <p:nvPicPr>
          <p:cNvPr id="3" name="Picture 2" descr="Screen Shot 2014-06-12 at 11.13.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75" y="1301151"/>
            <a:ext cx="8398192" cy="5314284"/>
          </a:xfrm>
          <a:prstGeom prst="rect">
            <a:avLst/>
          </a:prstGeom>
          <a:ln>
            <a:solidFill>
              <a:srgbClr val="3F8DE2"/>
            </a:solidFill>
          </a:ln>
        </p:spPr>
      </p:pic>
      <p:sp>
        <p:nvSpPr>
          <p:cNvPr id="4" name="Right Arrow 3"/>
          <p:cNvSpPr/>
          <p:nvPr/>
        </p:nvSpPr>
        <p:spPr>
          <a:xfrm>
            <a:off x="158758" y="3651722"/>
            <a:ext cx="425797" cy="423386"/>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98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6-12 at 11.13.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4" y="1903450"/>
            <a:ext cx="8323515" cy="3425984"/>
          </a:xfrm>
          <a:prstGeom prst="rect">
            <a:avLst/>
          </a:prstGeom>
          <a:ln>
            <a:solidFill>
              <a:schemeClr val="accent3">
                <a:lumMod val="75000"/>
              </a:schemeClr>
            </a:solidFill>
          </a:ln>
        </p:spPr>
      </p:pic>
      <p:sp>
        <p:nvSpPr>
          <p:cNvPr id="2" name="Title 1"/>
          <p:cNvSpPr>
            <a:spLocks noGrp="1"/>
          </p:cNvSpPr>
          <p:nvPr>
            <p:ph type="title"/>
          </p:nvPr>
        </p:nvSpPr>
        <p:spPr>
          <a:xfrm>
            <a:off x="549275" y="107951"/>
            <a:ext cx="8042275" cy="879954"/>
          </a:xfrm>
        </p:spPr>
        <p:txBody>
          <a:bodyPr/>
          <a:lstStyle/>
          <a:p>
            <a:r>
              <a:rPr lang="en-US" sz="4400" b="1" dirty="0" smtClean="0"/>
              <a:t>ELD Strands</a:t>
            </a:r>
            <a:endParaRPr lang="en-US" sz="4400" b="1" dirty="0"/>
          </a:p>
        </p:txBody>
      </p:sp>
      <p:sp>
        <p:nvSpPr>
          <p:cNvPr id="6" name="Right Arrow 5"/>
          <p:cNvSpPr/>
          <p:nvPr/>
        </p:nvSpPr>
        <p:spPr>
          <a:xfrm>
            <a:off x="123479" y="2469764"/>
            <a:ext cx="425796" cy="388104"/>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06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1162213"/>
          </a:xfrm>
        </p:spPr>
        <p:txBody>
          <a:bodyPr/>
          <a:lstStyle/>
          <a:p>
            <a:r>
              <a:rPr lang="en-US" sz="4400" b="1" dirty="0" smtClean="0"/>
              <a:t>Line Up Activity</a:t>
            </a:r>
            <a:endParaRPr lang="en-US" sz="4400" b="1" dirty="0"/>
          </a:p>
        </p:txBody>
      </p:sp>
      <p:sp>
        <p:nvSpPr>
          <p:cNvPr id="3" name="Content Placeholder 2"/>
          <p:cNvSpPr>
            <a:spLocks noGrp="1"/>
          </p:cNvSpPr>
          <p:nvPr>
            <p:ph idx="1"/>
          </p:nvPr>
        </p:nvSpPr>
        <p:spPr>
          <a:xfrm>
            <a:off x="299877" y="1600200"/>
            <a:ext cx="8572912" cy="4343400"/>
          </a:xfrm>
        </p:spPr>
        <p:txBody>
          <a:bodyPr/>
          <a:lstStyle/>
          <a:p>
            <a:pPr marL="0" indent="0" algn="ctr">
              <a:buNone/>
            </a:pPr>
            <a:r>
              <a:rPr lang="en-US" sz="2200" dirty="0"/>
              <a:t>D</a:t>
            </a:r>
            <a:r>
              <a:rPr lang="en-US" sz="2200" dirty="0" smtClean="0"/>
              <a:t>ecide where you place in a line up from novice to expert</a:t>
            </a:r>
          </a:p>
        </p:txBody>
      </p:sp>
      <p:pic>
        <p:nvPicPr>
          <p:cNvPr id="66564" name="Picture 4" descr="http://facilitatortraining.com.au/library/image/happy-lin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93" y="2933700"/>
            <a:ext cx="7386638" cy="2667000"/>
          </a:xfrm>
          <a:prstGeom prst="rect">
            <a:avLst/>
          </a:prstGeom>
          <a:noFill/>
          <a:ln>
            <a:solidFill>
              <a:srgbClr val="2C7C9F"/>
            </a:solidFill>
          </a:ln>
          <a:extLst>
            <a:ext uri="{909E8E84-426E-40dd-AFC4-6F175D3DCCD1}">
              <a14:hiddenFill xmlns:a14="http://schemas.microsoft.com/office/drawing/2010/main">
                <a:solidFill>
                  <a:srgbClr val="FFFFFF"/>
                </a:solidFill>
              </a14:hiddenFill>
            </a:ext>
          </a:extLst>
        </p:spPr>
      </p:pic>
      <p:sp>
        <p:nvSpPr>
          <p:cNvPr id="5" name="TextBox 2"/>
          <p:cNvSpPr txBox="1">
            <a:spLocks noChangeArrowheads="1"/>
          </p:cNvSpPr>
          <p:nvPr/>
        </p:nvSpPr>
        <p:spPr bwMode="auto">
          <a:xfrm>
            <a:off x="70560" y="6069357"/>
            <a:ext cx="2585075" cy="646331"/>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800" b="1" dirty="0" smtClean="0">
                <a:latin typeface="Century Gothic"/>
                <a:cs typeface="Century Gothic"/>
              </a:rPr>
              <a:t>Instructional Strategy:</a:t>
            </a:r>
            <a:endParaRPr lang="en-US" sz="1800" b="1" dirty="0">
              <a:latin typeface="Century Gothic"/>
              <a:cs typeface="Century Gothic"/>
            </a:endParaRPr>
          </a:p>
          <a:p>
            <a:pPr eaLnBrk="1" hangingPunct="1"/>
            <a:r>
              <a:rPr lang="en-US" sz="1800" dirty="0" smtClean="0">
                <a:latin typeface="Century Gothic"/>
                <a:cs typeface="Century Gothic"/>
              </a:rPr>
              <a:t>Line Up Activity</a:t>
            </a:r>
            <a:endParaRPr lang="en-US" sz="1800" dirty="0">
              <a:latin typeface="Century Gothic"/>
              <a:cs typeface="Century Gothic"/>
            </a:endParaRPr>
          </a:p>
        </p:txBody>
      </p:sp>
    </p:spTree>
    <p:extLst>
      <p:ext uri="{BB962C8B-B14F-4D97-AF65-F5344CB8AC3E}">
        <p14:creationId xmlns:p14="http://schemas.microsoft.com/office/powerpoint/2010/main" val="4220898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7136" y="1600200"/>
            <a:ext cx="3768810" cy="4800599"/>
          </a:xfrm>
        </p:spPr>
        <p:txBody>
          <a:bodyPr>
            <a:normAutofit fontScale="77500" lnSpcReduction="20000"/>
          </a:bodyPr>
          <a:lstStyle/>
          <a:p>
            <a:pPr marL="0" indent="0">
              <a:buNone/>
            </a:pPr>
            <a:r>
              <a:rPr lang="en-US" sz="3200" dirty="0" smtClean="0"/>
              <a:t>Your task is to arrange the grade level standards in order from K to 12</a:t>
            </a:r>
            <a:r>
              <a:rPr lang="en-US" sz="3200" baseline="30000" dirty="0" smtClean="0"/>
              <a:t>th</a:t>
            </a:r>
            <a:r>
              <a:rPr lang="en-US" sz="3200" dirty="0" smtClean="0"/>
              <a:t> grade</a:t>
            </a:r>
            <a:endParaRPr lang="en-US" sz="1900" dirty="0" smtClean="0"/>
          </a:p>
          <a:p>
            <a:pPr marL="514350" indent="-514350">
              <a:buFont typeface="+mj-lt"/>
              <a:buAutoNum type="arabicPeriod"/>
            </a:pPr>
            <a:r>
              <a:rPr lang="en-US" dirty="0" smtClean="0"/>
              <a:t>Work with an elbow partner </a:t>
            </a:r>
          </a:p>
          <a:p>
            <a:pPr marL="514350" indent="-514350">
              <a:buFont typeface="+mj-lt"/>
              <a:buAutoNum type="arabicPeriod"/>
            </a:pPr>
            <a:r>
              <a:rPr lang="en-US" b="1" dirty="0" smtClean="0"/>
              <a:t>Keep your strips folded </a:t>
            </a:r>
          </a:p>
          <a:p>
            <a:pPr marL="514350" indent="-514350">
              <a:buFont typeface="+mj-lt"/>
              <a:buAutoNum type="arabicPeriod"/>
            </a:pPr>
            <a:r>
              <a:rPr lang="en-US" dirty="0" smtClean="0"/>
              <a:t>Use the “Expanding” Descriptor as your focus/anchor.</a:t>
            </a:r>
          </a:p>
          <a:p>
            <a:pPr marL="514350" indent="-514350">
              <a:buFont typeface="+mj-lt"/>
              <a:buAutoNum type="arabicPeriod"/>
            </a:pPr>
            <a:r>
              <a:rPr lang="en-US" dirty="0" smtClean="0"/>
              <a:t>To confirm your order, refer to the Emerging or Bridging Proficiency Levels</a:t>
            </a:r>
            <a:endParaRPr lang="en-US" dirty="0"/>
          </a:p>
        </p:txBody>
      </p:sp>
      <p:sp>
        <p:nvSpPr>
          <p:cNvPr id="3" name="Title 2"/>
          <p:cNvSpPr>
            <a:spLocks noGrp="1"/>
          </p:cNvSpPr>
          <p:nvPr>
            <p:ph type="title"/>
          </p:nvPr>
        </p:nvSpPr>
        <p:spPr>
          <a:xfrm>
            <a:off x="457200" y="218337"/>
            <a:ext cx="8229600" cy="910697"/>
          </a:xfrm>
        </p:spPr>
        <p:txBody>
          <a:bodyPr>
            <a:normAutofit/>
          </a:bodyPr>
          <a:lstStyle/>
          <a:p>
            <a:r>
              <a:rPr lang="en-US" sz="4400" b="1" dirty="0" smtClean="0"/>
              <a:t>Vertical Progression</a:t>
            </a:r>
            <a:endParaRPr lang="en-US" sz="4400" b="1" dirty="0"/>
          </a:p>
        </p:txBody>
      </p:sp>
      <p:pic>
        <p:nvPicPr>
          <p:cNvPr id="4" name="Picture 2"/>
          <p:cNvPicPr>
            <a:picLocks noChangeAspect="1" noChangeArrowheads="1"/>
          </p:cNvPicPr>
          <p:nvPr/>
        </p:nvPicPr>
        <p:blipFill>
          <a:blip r:embed="rId3" cstate="print"/>
          <a:srcRect l="29657" t="49460" r="7500" b="31556"/>
          <a:stretch>
            <a:fillRect/>
          </a:stretch>
        </p:blipFill>
        <p:spPr bwMode="auto">
          <a:xfrm>
            <a:off x="4185360" y="2023584"/>
            <a:ext cx="4756194" cy="808193"/>
          </a:xfrm>
          <a:prstGeom prst="rect">
            <a:avLst/>
          </a:prstGeom>
          <a:noFill/>
          <a:ln w="9525">
            <a:solidFill>
              <a:schemeClr val="accent3">
                <a:lumMod val="60000"/>
                <a:lumOff val="40000"/>
              </a:schemeClr>
            </a:solidFill>
            <a:miter lim="800000"/>
            <a:headEnd/>
            <a:tailEnd/>
          </a:ln>
          <a:effectLst/>
        </p:spPr>
      </p:pic>
      <p:pic>
        <p:nvPicPr>
          <p:cNvPr id="5" name="Picture 3"/>
          <p:cNvPicPr>
            <a:picLocks noChangeAspect="1" noChangeArrowheads="1"/>
          </p:cNvPicPr>
          <p:nvPr/>
        </p:nvPicPr>
        <p:blipFill>
          <a:blip r:embed="rId4" cstate="print"/>
          <a:srcRect l="29207" t="39333" r="8500" b="35778"/>
          <a:stretch>
            <a:fillRect/>
          </a:stretch>
        </p:blipFill>
        <p:spPr bwMode="auto">
          <a:xfrm>
            <a:off x="4378680" y="2426830"/>
            <a:ext cx="4572000" cy="787041"/>
          </a:xfrm>
          <a:prstGeom prst="rect">
            <a:avLst/>
          </a:prstGeom>
          <a:noFill/>
          <a:ln w="9525">
            <a:solidFill>
              <a:schemeClr val="accent3">
                <a:lumMod val="60000"/>
                <a:lumOff val="40000"/>
              </a:schemeClr>
            </a:solidFill>
            <a:miter lim="800000"/>
            <a:headEnd/>
            <a:tailEnd/>
          </a:ln>
          <a:effectLst/>
        </p:spPr>
      </p:pic>
      <p:pic>
        <p:nvPicPr>
          <p:cNvPr id="6" name="Picture 4"/>
          <p:cNvPicPr>
            <a:picLocks noChangeAspect="1" noChangeArrowheads="1"/>
          </p:cNvPicPr>
          <p:nvPr/>
        </p:nvPicPr>
        <p:blipFill>
          <a:blip r:embed="rId5" cstate="print"/>
          <a:srcRect l="30016" t="40628" r="8500" b="33333"/>
          <a:stretch>
            <a:fillRect/>
          </a:stretch>
        </p:blipFill>
        <p:spPr bwMode="auto">
          <a:xfrm>
            <a:off x="4413960" y="2831777"/>
            <a:ext cx="4660200" cy="872865"/>
          </a:xfrm>
          <a:prstGeom prst="rect">
            <a:avLst/>
          </a:prstGeom>
          <a:noFill/>
          <a:ln w="9525">
            <a:solidFill>
              <a:schemeClr val="accent3">
                <a:lumMod val="60000"/>
                <a:lumOff val="40000"/>
              </a:schemeClr>
            </a:solidFill>
            <a:miter lim="800000"/>
            <a:headEnd/>
            <a:tailEnd/>
          </a:ln>
          <a:effectLst/>
        </p:spPr>
      </p:pic>
      <p:pic>
        <p:nvPicPr>
          <p:cNvPr id="7" name="Picture 6" descr="Screen Shot 2014-06-11 at 1.49.37 PM.png"/>
          <p:cNvPicPr>
            <a:picLocks noChangeAspect="1"/>
          </p:cNvPicPr>
          <p:nvPr/>
        </p:nvPicPr>
        <p:blipFill rotWithShape="1">
          <a:blip r:embed="rId6">
            <a:extLst>
              <a:ext uri="{28A0092B-C50C-407E-A947-70E740481C1C}">
                <a14:useLocalDpi xmlns:a14="http://schemas.microsoft.com/office/drawing/2010/main" val="0"/>
              </a:ext>
            </a:extLst>
          </a:blip>
          <a:srcRect l="26981"/>
          <a:stretch/>
        </p:blipFill>
        <p:spPr bwMode="auto">
          <a:xfrm>
            <a:off x="4061880" y="4336182"/>
            <a:ext cx="4756193" cy="11060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Screen Shot 2014-06-11 at 1.51.06 PM.png"/>
          <p:cNvPicPr>
            <a:picLocks noChangeAspect="1"/>
          </p:cNvPicPr>
          <p:nvPr/>
        </p:nvPicPr>
        <p:blipFill rotWithShape="1">
          <a:blip r:embed="rId7">
            <a:extLst>
              <a:ext uri="{28A0092B-C50C-407E-A947-70E740481C1C}">
                <a14:useLocalDpi xmlns:a14="http://schemas.microsoft.com/office/drawing/2010/main" val="0"/>
              </a:ext>
            </a:extLst>
          </a:blip>
          <a:srcRect l="27702"/>
          <a:stretch/>
        </p:blipFill>
        <p:spPr bwMode="auto">
          <a:xfrm>
            <a:off x="4203000" y="4695484"/>
            <a:ext cx="4800600" cy="9984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Screen Shot 2014-06-11 at 1.52.25 PM.png"/>
          <p:cNvPicPr>
            <a:picLocks noChangeAspect="1"/>
          </p:cNvPicPr>
          <p:nvPr/>
        </p:nvPicPr>
        <p:blipFill rotWithShape="1">
          <a:blip r:embed="rId8">
            <a:extLst>
              <a:ext uri="{28A0092B-C50C-407E-A947-70E740481C1C}">
                <a14:useLocalDpi xmlns:a14="http://schemas.microsoft.com/office/drawing/2010/main" val="0"/>
              </a:ext>
            </a:extLst>
          </a:blip>
          <a:srcRect l="27672"/>
          <a:stretch/>
        </p:blipFill>
        <p:spPr bwMode="auto">
          <a:xfrm>
            <a:off x="4387807" y="5201493"/>
            <a:ext cx="4756193" cy="94960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08120" y="1494354"/>
            <a:ext cx="3371536" cy="461665"/>
          </a:xfrm>
          <a:prstGeom prst="rect">
            <a:avLst/>
          </a:prstGeom>
          <a:noFill/>
        </p:spPr>
        <p:txBody>
          <a:bodyPr wrap="none" rtlCol="0">
            <a:spAutoFit/>
          </a:bodyPr>
          <a:lstStyle/>
          <a:p>
            <a:r>
              <a:rPr lang="en-US" dirty="0" smtClean="0">
                <a:solidFill>
                  <a:srgbClr val="660066"/>
                </a:solidFill>
                <a:latin typeface="Century Gothic"/>
                <a:cs typeface="Century Gothic"/>
              </a:rPr>
              <a:t>Mode:  Collaborative</a:t>
            </a:r>
            <a:endParaRPr lang="en-US" dirty="0">
              <a:solidFill>
                <a:srgbClr val="660066"/>
              </a:solidFill>
              <a:latin typeface="Century Gothic"/>
              <a:cs typeface="Century Gothic"/>
            </a:endParaRPr>
          </a:p>
        </p:txBody>
      </p:sp>
      <p:sp>
        <p:nvSpPr>
          <p:cNvPr id="11" name="TextBox 10"/>
          <p:cNvSpPr txBox="1"/>
          <p:nvPr/>
        </p:nvSpPr>
        <p:spPr>
          <a:xfrm>
            <a:off x="4114800" y="3951616"/>
            <a:ext cx="3665036" cy="461665"/>
          </a:xfrm>
          <a:prstGeom prst="rect">
            <a:avLst/>
          </a:prstGeom>
          <a:noFill/>
        </p:spPr>
        <p:txBody>
          <a:bodyPr wrap="none" rtlCol="0">
            <a:spAutoFit/>
          </a:bodyPr>
          <a:lstStyle/>
          <a:p>
            <a:r>
              <a:rPr lang="en-US" dirty="0" smtClean="0">
                <a:solidFill>
                  <a:srgbClr val="FF6600"/>
                </a:solidFill>
                <a:latin typeface="Century Gothic"/>
                <a:cs typeface="Century Gothic"/>
              </a:rPr>
              <a:t>Process:  Text Structure</a:t>
            </a:r>
            <a:endParaRPr lang="en-US" dirty="0">
              <a:solidFill>
                <a:srgbClr val="FF6600"/>
              </a:solidFill>
              <a:latin typeface="Century Gothic"/>
              <a:cs typeface="Century Gothic"/>
            </a:endParaRPr>
          </a:p>
        </p:txBody>
      </p:sp>
    </p:spTree>
    <p:extLst>
      <p:ext uri="{BB962C8B-B14F-4D97-AF65-F5344CB8AC3E}">
        <p14:creationId xmlns:p14="http://schemas.microsoft.com/office/powerpoint/2010/main" val="3140427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9276" y="1600200"/>
            <a:ext cx="2943392" cy="4768258"/>
          </a:xfrm>
        </p:spPr>
        <p:txBody>
          <a:bodyPr>
            <a:normAutofit lnSpcReduction="10000"/>
          </a:bodyPr>
          <a:lstStyle/>
          <a:p>
            <a:pPr marL="514350" indent="-514350">
              <a:buFont typeface="+mj-lt"/>
              <a:buAutoNum type="arabicPeriod"/>
            </a:pPr>
            <a:r>
              <a:rPr lang="en-US" b="1" dirty="0" smtClean="0"/>
              <a:t>Before</a:t>
            </a:r>
            <a:r>
              <a:rPr lang="en-US" dirty="0" smtClean="0"/>
              <a:t> you unfold your strips, share out your </a:t>
            </a:r>
            <a:r>
              <a:rPr lang="en-US" b="1" dirty="0" smtClean="0"/>
              <a:t>process</a:t>
            </a:r>
            <a:r>
              <a:rPr lang="en-US" dirty="0" smtClean="0"/>
              <a:t> for ordering the strips </a:t>
            </a:r>
          </a:p>
          <a:p>
            <a:pPr marL="514350" indent="-514350">
              <a:buFont typeface="+mj-lt"/>
              <a:buAutoNum type="arabicPeriod"/>
            </a:pPr>
            <a:r>
              <a:rPr lang="en-US" dirty="0" smtClean="0"/>
              <a:t>Now, unfold your strips and look for </a:t>
            </a:r>
            <a:r>
              <a:rPr lang="en-US" b="1" dirty="0" smtClean="0"/>
              <a:t>patterns and trends</a:t>
            </a:r>
          </a:p>
          <a:p>
            <a:pPr marL="514350" indent="-514350">
              <a:buFont typeface="+mj-lt"/>
              <a:buAutoNum type="arabicPeriod"/>
            </a:pPr>
            <a:r>
              <a:rPr lang="en-US" b="1" dirty="0" smtClean="0"/>
              <a:t>Share out</a:t>
            </a:r>
            <a:endParaRPr lang="en-US" b="1" dirty="0"/>
          </a:p>
        </p:txBody>
      </p:sp>
      <p:sp>
        <p:nvSpPr>
          <p:cNvPr id="3" name="Title 2"/>
          <p:cNvSpPr>
            <a:spLocks noGrp="1"/>
          </p:cNvSpPr>
          <p:nvPr>
            <p:ph type="title"/>
          </p:nvPr>
        </p:nvSpPr>
        <p:spPr>
          <a:xfrm>
            <a:off x="457200" y="253619"/>
            <a:ext cx="8229600" cy="734286"/>
          </a:xfrm>
        </p:spPr>
        <p:txBody>
          <a:bodyPr>
            <a:noAutofit/>
          </a:bodyPr>
          <a:lstStyle/>
          <a:p>
            <a:r>
              <a:rPr lang="en-US" sz="4400" b="1" dirty="0" smtClean="0"/>
              <a:t>Vertical Progression</a:t>
            </a:r>
          </a:p>
        </p:txBody>
      </p:sp>
      <p:pic>
        <p:nvPicPr>
          <p:cNvPr id="4" name="Picture 2"/>
          <p:cNvPicPr>
            <a:picLocks noChangeAspect="1" noChangeArrowheads="1"/>
          </p:cNvPicPr>
          <p:nvPr/>
        </p:nvPicPr>
        <p:blipFill>
          <a:blip r:embed="rId3" cstate="print"/>
          <a:srcRect l="6500" t="49460" r="7500" b="31556"/>
          <a:stretch>
            <a:fillRect/>
          </a:stretch>
        </p:blipFill>
        <p:spPr bwMode="auto">
          <a:xfrm>
            <a:off x="3973346" y="1886376"/>
            <a:ext cx="3933570" cy="653950"/>
          </a:xfrm>
          <a:prstGeom prst="rect">
            <a:avLst/>
          </a:prstGeom>
          <a:noFill/>
          <a:ln w="9525">
            <a:solidFill>
              <a:schemeClr val="accent3">
                <a:lumMod val="75000"/>
              </a:schemeClr>
            </a:solidFill>
            <a:miter lim="800000"/>
            <a:headEnd/>
            <a:tailEnd/>
          </a:ln>
          <a:effectLst/>
        </p:spPr>
      </p:pic>
      <p:pic>
        <p:nvPicPr>
          <p:cNvPr id="5" name="Picture 3"/>
          <p:cNvPicPr>
            <a:picLocks noChangeAspect="1" noChangeArrowheads="1"/>
          </p:cNvPicPr>
          <p:nvPr/>
        </p:nvPicPr>
        <p:blipFill>
          <a:blip r:embed="rId4" cstate="print"/>
          <a:srcRect l="7000" t="39333" r="8500" b="35778"/>
          <a:stretch>
            <a:fillRect/>
          </a:stretch>
        </p:blipFill>
        <p:spPr bwMode="auto">
          <a:xfrm>
            <a:off x="4245853" y="2280717"/>
            <a:ext cx="3855101" cy="836757"/>
          </a:xfrm>
          <a:prstGeom prst="rect">
            <a:avLst/>
          </a:prstGeom>
          <a:noFill/>
          <a:ln w="9525">
            <a:solidFill>
              <a:schemeClr val="accent3">
                <a:lumMod val="75000"/>
              </a:schemeClr>
            </a:solidFill>
            <a:miter lim="800000"/>
            <a:headEnd/>
            <a:tailEnd/>
          </a:ln>
          <a:effectLst/>
        </p:spPr>
      </p:pic>
      <p:pic>
        <p:nvPicPr>
          <p:cNvPr id="6" name="Picture 4"/>
          <p:cNvPicPr>
            <a:picLocks noChangeAspect="1" noChangeArrowheads="1"/>
          </p:cNvPicPr>
          <p:nvPr/>
        </p:nvPicPr>
        <p:blipFill>
          <a:blip r:embed="rId5" cstate="print"/>
          <a:srcRect l="7000" t="40628" r="8500" b="33333"/>
          <a:stretch>
            <a:fillRect/>
          </a:stretch>
        </p:blipFill>
        <p:spPr bwMode="auto">
          <a:xfrm>
            <a:off x="4595776" y="2688169"/>
            <a:ext cx="3719578" cy="858610"/>
          </a:xfrm>
          <a:prstGeom prst="rect">
            <a:avLst/>
          </a:prstGeom>
          <a:noFill/>
          <a:ln w="9525">
            <a:solidFill>
              <a:schemeClr val="accent3">
                <a:lumMod val="75000"/>
              </a:schemeClr>
            </a:solidFill>
            <a:miter lim="800000"/>
            <a:headEnd/>
            <a:tailEnd/>
          </a:ln>
          <a:effectLst/>
        </p:spPr>
      </p:pic>
      <p:pic>
        <p:nvPicPr>
          <p:cNvPr id="13" name="Picture 12" descr="Screen Shot 2014-06-11 at 1.49.11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73346" y="4238196"/>
            <a:ext cx="3708388" cy="8170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Screen Shot 2014-06-11 at 1.50.51 P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45853" y="4781853"/>
            <a:ext cx="3947136" cy="7818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descr="Screen Shot 2014-06-11 at 1.52.25 PM.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95776" y="5152771"/>
            <a:ext cx="4127623" cy="821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973346" y="1406149"/>
            <a:ext cx="3706310" cy="461665"/>
          </a:xfrm>
          <a:prstGeom prst="rect">
            <a:avLst/>
          </a:prstGeom>
          <a:noFill/>
        </p:spPr>
        <p:txBody>
          <a:bodyPr wrap="square" rtlCol="0">
            <a:spAutoFit/>
          </a:bodyPr>
          <a:lstStyle/>
          <a:p>
            <a:r>
              <a:rPr lang="en-US" dirty="0" smtClean="0">
                <a:solidFill>
                  <a:srgbClr val="660066"/>
                </a:solidFill>
                <a:latin typeface="Century Gothic"/>
                <a:cs typeface="Century Gothic"/>
              </a:rPr>
              <a:t>Mode:  Collaborative</a:t>
            </a:r>
            <a:endParaRPr lang="en-US" dirty="0">
              <a:solidFill>
                <a:srgbClr val="660066"/>
              </a:solidFill>
              <a:latin typeface="Century Gothic"/>
              <a:cs typeface="Century Gothic"/>
            </a:endParaRPr>
          </a:p>
        </p:txBody>
      </p:sp>
      <p:sp>
        <p:nvSpPr>
          <p:cNvPr id="17" name="TextBox 16"/>
          <p:cNvSpPr txBox="1"/>
          <p:nvPr/>
        </p:nvSpPr>
        <p:spPr>
          <a:xfrm>
            <a:off x="3973346" y="3828129"/>
            <a:ext cx="3806490" cy="461665"/>
          </a:xfrm>
          <a:prstGeom prst="rect">
            <a:avLst/>
          </a:prstGeom>
          <a:noFill/>
        </p:spPr>
        <p:txBody>
          <a:bodyPr wrap="square" rtlCol="0">
            <a:spAutoFit/>
          </a:bodyPr>
          <a:lstStyle/>
          <a:p>
            <a:r>
              <a:rPr lang="en-US" dirty="0" smtClean="0">
                <a:solidFill>
                  <a:srgbClr val="FF6600"/>
                </a:solidFill>
                <a:latin typeface="Century Gothic"/>
                <a:cs typeface="Century Gothic"/>
              </a:rPr>
              <a:t>Process:  Text Structure</a:t>
            </a:r>
            <a:endParaRPr lang="en-US" dirty="0">
              <a:solidFill>
                <a:srgbClr val="FF6600"/>
              </a:solidFill>
              <a:latin typeface="Century Gothic"/>
              <a:cs typeface="Century Gothic"/>
            </a:endParaRPr>
          </a:p>
        </p:txBody>
      </p:sp>
    </p:spTree>
    <p:extLst>
      <p:ext uri="{BB962C8B-B14F-4D97-AF65-F5344CB8AC3E}">
        <p14:creationId xmlns:p14="http://schemas.microsoft.com/office/powerpoint/2010/main" val="18613287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9275" y="2047400"/>
            <a:ext cx="8042275" cy="4343400"/>
          </a:xfrm>
        </p:spPr>
        <p:txBody>
          <a:bodyPr/>
          <a:lstStyle/>
          <a:p>
            <a:r>
              <a:rPr lang="en-US" dirty="0" smtClean="0"/>
              <a:t>Find a pair with a different set of standards</a:t>
            </a:r>
          </a:p>
          <a:p>
            <a:r>
              <a:rPr lang="en-US" dirty="0" smtClean="0"/>
              <a:t>Share patterns and trends</a:t>
            </a:r>
          </a:p>
          <a:p>
            <a:r>
              <a:rPr lang="en-US" dirty="0" smtClean="0"/>
              <a:t>Think of a lesson from today, what opportunities did you provide your students that addressed these standards?</a:t>
            </a:r>
            <a:endParaRPr lang="en-US" dirty="0"/>
          </a:p>
        </p:txBody>
      </p:sp>
      <p:sp>
        <p:nvSpPr>
          <p:cNvPr id="3" name="Title 2"/>
          <p:cNvSpPr>
            <a:spLocks noGrp="1"/>
          </p:cNvSpPr>
          <p:nvPr>
            <p:ph type="title"/>
          </p:nvPr>
        </p:nvSpPr>
        <p:spPr>
          <a:xfrm>
            <a:off x="457200" y="359465"/>
            <a:ext cx="8229600" cy="893057"/>
          </a:xfrm>
        </p:spPr>
        <p:txBody>
          <a:bodyPr>
            <a:normAutofit/>
          </a:bodyPr>
          <a:lstStyle/>
          <a:p>
            <a:r>
              <a:rPr lang="en-US" sz="4400" b="1" dirty="0" smtClean="0"/>
              <a:t>Vertical Progression</a:t>
            </a:r>
            <a:endParaRPr lang="en-US" sz="4400" b="1" dirty="0"/>
          </a:p>
        </p:txBody>
      </p:sp>
      <p:pic>
        <p:nvPicPr>
          <p:cNvPr id="4" name="Picture 3" descr="CLIPART_OF_16339_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605" y="4317052"/>
            <a:ext cx="2952450" cy="2214878"/>
          </a:xfrm>
          <a:prstGeom prst="roundRect">
            <a:avLst>
              <a:gd name="adj" fmla="val 8594"/>
            </a:avLst>
          </a:prstGeom>
          <a:solidFill>
            <a:srgbClr val="FFFFFF">
              <a:shade val="85000"/>
            </a:srgbClr>
          </a:solidFill>
          <a:ln>
            <a:solidFill>
              <a:srgbClr val="C200C4"/>
            </a:solidFill>
          </a:ln>
          <a:effectLst>
            <a:reflection blurRad="12700" stA="38000" endPos="28000" dist="5000" dir="5400000" sy="-100000" algn="bl" rotWithShape="0"/>
          </a:effectLst>
        </p:spPr>
      </p:pic>
      <p:sp>
        <p:nvSpPr>
          <p:cNvPr id="5" name="TextBox 2"/>
          <p:cNvSpPr txBox="1">
            <a:spLocks noChangeArrowheads="1"/>
          </p:cNvSpPr>
          <p:nvPr/>
        </p:nvSpPr>
        <p:spPr bwMode="auto">
          <a:xfrm>
            <a:off x="70560" y="6069357"/>
            <a:ext cx="2694067" cy="646331"/>
          </a:xfrm>
          <a:prstGeom prst="rect">
            <a:avLst/>
          </a:prstGeom>
          <a:solidFill>
            <a:srgbClr val="FFE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hangingPunct="1"/>
            <a:r>
              <a:rPr lang="en-US" sz="1800" b="1" dirty="0" smtClean="0"/>
              <a:t>Instructional Strategy:</a:t>
            </a:r>
            <a:endParaRPr lang="en-US" sz="1800" dirty="0"/>
          </a:p>
          <a:p>
            <a:pPr eaLnBrk="1" hangingPunct="1"/>
            <a:r>
              <a:rPr lang="en-US" sz="1800" dirty="0" smtClean="0"/>
              <a:t>Collaborative Groups</a:t>
            </a:r>
            <a:endParaRPr lang="en-US" sz="1800" dirty="0"/>
          </a:p>
        </p:txBody>
      </p:sp>
    </p:spTree>
    <p:extLst>
      <p:ext uri="{BB962C8B-B14F-4D97-AF65-F5344CB8AC3E}">
        <p14:creationId xmlns:p14="http://schemas.microsoft.com/office/powerpoint/2010/main" val="1174856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549275" y="107950"/>
            <a:ext cx="8042275" cy="950519"/>
          </a:xfrm>
        </p:spPr>
        <p:txBody>
          <a:bodyPr/>
          <a:lstStyle/>
          <a:p>
            <a:pPr eaLnBrk="1" hangingPunct="1"/>
            <a:r>
              <a:rPr lang="en-US" altLang="en-US" b="1" dirty="0" smtClean="0"/>
              <a:t>A Horizontal Look</a:t>
            </a:r>
          </a:p>
        </p:txBody>
      </p:sp>
      <p:pic>
        <p:nvPicPr>
          <p:cNvPr id="9" name="Picture 2" descr="http://mypanprotector.com/wp-content/uploads/2013/11/julia-child-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847" y="1990986"/>
            <a:ext cx="2568467" cy="2568468"/>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17" y="2331203"/>
            <a:ext cx="2745222" cy="20589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9959" y="4957167"/>
            <a:ext cx="8656625" cy="1015663"/>
          </a:xfrm>
          <a:prstGeom prst="rect">
            <a:avLst/>
          </a:prstGeom>
          <a:noFill/>
        </p:spPr>
        <p:txBody>
          <a:bodyPr wrap="square" rtlCol="0">
            <a:spAutoFit/>
          </a:bodyPr>
          <a:lstStyle/>
          <a:p>
            <a:pPr algn="ctr"/>
            <a:r>
              <a:rPr lang="en-US" sz="2000" dirty="0" smtClean="0">
                <a:latin typeface="Century Gothic"/>
                <a:cs typeface="Century Gothic"/>
              </a:rPr>
              <a:t>What level of support would you need to move through the continuum in an area where you considered yourself to be a novice?</a:t>
            </a:r>
            <a:endParaRPr lang="en-US" sz="2000" dirty="0">
              <a:latin typeface="Century Gothic"/>
              <a:cs typeface="Century Gothic"/>
            </a:endParaRPr>
          </a:p>
        </p:txBody>
      </p:sp>
      <p:pic>
        <p:nvPicPr>
          <p:cNvPr id="7" name="Picture 6"/>
          <p:cNvPicPr>
            <a:picLocks noChangeAspect="1"/>
          </p:cNvPicPr>
          <p:nvPr/>
        </p:nvPicPr>
        <p:blipFill>
          <a:blip r:embed="rId5"/>
          <a:stretch>
            <a:fillRect/>
          </a:stretch>
        </p:blipFill>
        <p:spPr>
          <a:xfrm>
            <a:off x="6008021" y="1849875"/>
            <a:ext cx="1926351" cy="2568468"/>
          </a:xfrm>
          <a:prstGeom prst="rect">
            <a:avLst/>
          </a:prstGeom>
          <a:ln>
            <a:solidFill>
              <a:schemeClr val="accent5">
                <a:lumMod val="75000"/>
              </a:schemeClr>
            </a:solidFill>
          </a:ln>
        </p:spPr>
      </p:pic>
    </p:spTree>
    <p:extLst>
      <p:ext uri="{BB962C8B-B14F-4D97-AF65-F5344CB8AC3E}">
        <p14:creationId xmlns:p14="http://schemas.microsoft.com/office/powerpoint/2010/main" val="6168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08698 0.01458 L 0.1375 0.03912 C 0.14826 0.04467 0.16406 0.04791 0.18055 0.04791 C 0.19948 0.04791 0.21458 0.04467 0.22534 0.03912 L 0.27604 0.01458 " pathEditMode="relative" rAng="0" ptsTypes="FffFF">
                                      <p:cBhvr>
                                        <p:cTn id="6" dur="2000" fill="hold"/>
                                        <p:tgtEl>
                                          <p:spTgt spid="9"/>
                                        </p:tgtEl>
                                        <p:attrNameLst>
                                          <p:attrName>ppt_x</p:attrName>
                                          <p:attrName>ppt_y</p:attrName>
                                        </p:attrNameLst>
                                      </p:cBhvr>
                                      <p:rCtr x="9444" y="1667"/>
                                    </p:animMotion>
                                  </p:childTnLst>
                                </p:cTn>
                              </p:par>
                              <p:par>
                                <p:cTn id="7" presetID="37" presetClass="path" presetSubtype="0" accel="50000" decel="50000" fill="hold" nodeType="withEffect">
                                  <p:stCondLst>
                                    <p:cond delay="0"/>
                                  </p:stCondLst>
                                  <p:childTnLst>
                                    <p:animMotion origin="layout" path="M 0.01979 -0.02246 L 0.08681 0.03079 C 0.10087 0.04282 0.12188 0.04954 0.14375 0.04954 C 0.16875 0.04954 0.18872 0.04282 0.20278 0.03079 L 0.26979 -0.02246 " pathEditMode="relative" rAng="0" ptsTypes="FffFF">
                                      <p:cBhvr>
                                        <p:cTn id="8" dur="2000" fill="hold"/>
                                        <p:tgtEl>
                                          <p:spTgt spid="10"/>
                                        </p:tgtEl>
                                        <p:attrNameLst>
                                          <p:attrName>ppt_x</p:attrName>
                                          <p:attrName>ppt_y</p:attrName>
                                        </p:attrNameLst>
                                      </p:cBhvr>
                                      <p:rCtr x="12500" y="3588"/>
                                    </p:animMotion>
                                  </p:childTnLst>
                                </p:cTn>
                              </p:par>
                              <p:par>
                                <p:cTn id="9" presetID="37" presetClass="path" presetSubtype="0" accel="50000" decel="50000" fill="hold" nodeType="withEffect">
                                  <p:stCondLst>
                                    <p:cond delay="0"/>
                                  </p:stCondLst>
                                  <p:childTnLst>
                                    <p:animMotion origin="layout" path="M 0.04305 0.04653 L -0.11754 0.07848 C -0.15105 0.08612 -0.20139 0.09051 -0.25365 0.09051 C -0.3132 0.09051 -0.36094 0.08612 -0.39462 0.07848 L -0.554 0.04653 " pathEditMode="relative" rAng="0" ptsTypes="FffFF">
                                      <p:cBhvr>
                                        <p:cTn id="10" dur="2000" fill="hold"/>
                                        <p:tgtEl>
                                          <p:spTgt spid="7"/>
                                        </p:tgtEl>
                                        <p:attrNameLst>
                                          <p:attrName>ppt_x</p:attrName>
                                          <p:attrName>ppt_y</p:attrName>
                                        </p:attrNameLst>
                                      </p:cBhvr>
                                      <p:rCtr x="-29861"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Screen Shot 2014-06-11 at 1.39.1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8725" y="1523090"/>
            <a:ext cx="4105275" cy="266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3"/>
          <p:cNvSpPr>
            <a:spLocks noGrp="1"/>
          </p:cNvSpPr>
          <p:nvPr>
            <p:ph type="title"/>
          </p:nvPr>
        </p:nvSpPr>
        <p:spPr>
          <a:xfrm>
            <a:off x="549275" y="107950"/>
            <a:ext cx="8042275" cy="950519"/>
          </a:xfrm>
        </p:spPr>
        <p:txBody>
          <a:bodyPr/>
          <a:lstStyle/>
          <a:p>
            <a:pPr eaLnBrk="1" hangingPunct="1"/>
            <a:r>
              <a:rPr lang="en-US" altLang="en-US" sz="4400" b="1" dirty="0" smtClean="0"/>
              <a:t>A Horizontal Look</a:t>
            </a:r>
          </a:p>
        </p:txBody>
      </p:sp>
      <p:sp>
        <p:nvSpPr>
          <p:cNvPr id="5" name="Content Placeholder 4"/>
          <p:cNvSpPr>
            <a:spLocks noGrp="1"/>
          </p:cNvSpPr>
          <p:nvPr>
            <p:ph idx="1"/>
          </p:nvPr>
        </p:nvSpPr>
        <p:spPr>
          <a:xfrm>
            <a:off x="206374" y="1473097"/>
            <a:ext cx="4556355" cy="5085799"/>
          </a:xfrm>
        </p:spPr>
        <p:txBody>
          <a:bodyPr rtlCol="0">
            <a:normAutofit lnSpcReduction="10000"/>
          </a:bodyPr>
          <a:lstStyle/>
          <a:p>
            <a:pPr eaLnBrk="1" fontAlgn="auto" hangingPunct="1">
              <a:spcAft>
                <a:spcPts val="0"/>
              </a:spcAft>
              <a:defRPr/>
            </a:pPr>
            <a:r>
              <a:rPr lang="en-US" dirty="0" smtClean="0">
                <a:ea typeface="+mn-ea"/>
                <a:cs typeface="+mn-cs"/>
              </a:rPr>
              <a:t>With your partner read through the first Collaborative Standard </a:t>
            </a:r>
          </a:p>
          <a:p>
            <a:pPr eaLnBrk="1" fontAlgn="auto" hangingPunct="1">
              <a:spcAft>
                <a:spcPts val="0"/>
              </a:spcAft>
              <a:buFont typeface="Arial"/>
              <a:buChar char="•"/>
              <a:defRPr/>
            </a:pPr>
            <a:r>
              <a:rPr lang="en-US" dirty="0" smtClean="0">
                <a:ea typeface="+mn-ea"/>
                <a:cs typeface="+mn-cs"/>
              </a:rPr>
              <a:t>Highlight the changes that occur horizontally across the continuum</a:t>
            </a:r>
          </a:p>
          <a:p>
            <a:pPr eaLnBrk="1" fontAlgn="auto" hangingPunct="1">
              <a:spcAft>
                <a:spcPts val="0"/>
              </a:spcAft>
              <a:buFont typeface="Arial"/>
              <a:buChar char="•"/>
              <a:defRPr/>
            </a:pPr>
            <a:r>
              <a:rPr lang="en-US" dirty="0" smtClean="0">
                <a:ea typeface="+mn-ea"/>
                <a:cs typeface="+mn-cs"/>
              </a:rPr>
              <a:t>What did you notice? </a:t>
            </a:r>
          </a:p>
          <a:p>
            <a:pPr eaLnBrk="1" fontAlgn="auto" hangingPunct="1">
              <a:spcAft>
                <a:spcPts val="0"/>
              </a:spcAft>
              <a:buFont typeface="Arial"/>
              <a:buChar char="•"/>
              <a:defRPr/>
            </a:pPr>
            <a:r>
              <a:rPr lang="en-US" dirty="0" smtClean="0">
                <a:ea typeface="+mn-ea"/>
                <a:cs typeface="+mn-cs"/>
              </a:rPr>
              <a:t>Share out</a:t>
            </a:r>
          </a:p>
          <a:p>
            <a:pPr eaLnBrk="1" fontAlgn="auto" hangingPunct="1">
              <a:spcAft>
                <a:spcPts val="0"/>
              </a:spcAft>
              <a:buFont typeface="Arial"/>
              <a:buChar char="•"/>
              <a:defRPr/>
            </a:pPr>
            <a:r>
              <a:rPr lang="en-US" dirty="0" smtClean="0">
                <a:ea typeface="+mn-ea"/>
                <a:cs typeface="+mn-cs"/>
              </a:rPr>
              <a:t>Repeat the process for </a:t>
            </a:r>
            <a:r>
              <a:rPr lang="en-US" dirty="0" smtClean="0"/>
              <a:t>Understanding </a:t>
            </a:r>
            <a:r>
              <a:rPr lang="en-US" dirty="0"/>
              <a:t>Text Structure </a:t>
            </a:r>
            <a:endParaRPr lang="en-US" dirty="0" smtClean="0"/>
          </a:p>
          <a:p>
            <a:pPr eaLnBrk="1" fontAlgn="auto" hangingPunct="1">
              <a:spcAft>
                <a:spcPts val="0"/>
              </a:spcAft>
              <a:buFont typeface="Arial"/>
              <a:buChar char="•"/>
              <a:defRPr/>
            </a:pPr>
            <a:endParaRPr lang="en-US" dirty="0" smtClean="0">
              <a:ea typeface="+mn-ea"/>
              <a:cs typeface="+mn-cs"/>
            </a:endParaRPr>
          </a:p>
        </p:txBody>
      </p:sp>
      <p:sp>
        <p:nvSpPr>
          <p:cNvPr id="7" name="Rectangle 6"/>
          <p:cNvSpPr>
            <a:spLocks noChangeArrowheads="1"/>
          </p:cNvSpPr>
          <p:nvPr/>
        </p:nvSpPr>
        <p:spPr bwMode="auto">
          <a:xfrm>
            <a:off x="6191549" y="1904426"/>
            <a:ext cx="2804718" cy="759391"/>
          </a:xfrm>
          <a:prstGeom prst="rect">
            <a:avLst/>
          </a:prstGeom>
          <a:solidFill>
            <a:srgbClr val="FFFF00">
              <a:alpha val="29019"/>
            </a:srgbClr>
          </a:solidFill>
          <a:ln w="2857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3" descr="Screen Shot 2014-06-10 at 2.41.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7107" y="3727980"/>
            <a:ext cx="3946893" cy="283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191549" y="4189698"/>
            <a:ext cx="2916190" cy="873314"/>
          </a:xfrm>
          <a:prstGeom prst="rect">
            <a:avLst/>
          </a:prstGeom>
          <a:solidFill>
            <a:srgbClr val="FFFF00">
              <a:alpha val="29019"/>
            </a:srgbClr>
          </a:solidFill>
          <a:ln w="2857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36801666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99321814"/>
              </p:ext>
            </p:extLst>
          </p:nvPr>
        </p:nvGraphicFramePr>
        <p:xfrm>
          <a:off x="703890" y="1595753"/>
          <a:ext cx="8240712" cy="1830916"/>
        </p:xfrm>
        <a:graphic>
          <a:graphicData uri="http://schemas.openxmlformats.org/drawingml/2006/table">
            <a:tbl>
              <a:tblPr firstRow="1">
                <a:tableStyleId>{22838BEF-8BB2-4498-84A7-C5851F593DF1}</a:tableStyleId>
              </a:tblPr>
              <a:tblGrid>
                <a:gridCol w="4120356"/>
                <a:gridCol w="4120356"/>
              </a:tblGrid>
              <a:tr h="457729">
                <a:tc>
                  <a:txBody>
                    <a:bodyPr/>
                    <a:lstStyle/>
                    <a:p>
                      <a:pPr algn="ctr"/>
                      <a:r>
                        <a:rPr lang="en-US" sz="1800" b="0" dirty="0" smtClean="0">
                          <a:latin typeface="Century Gothic"/>
                          <a:cs typeface="Century Gothic"/>
                        </a:rPr>
                        <a:t>Chalk Talk</a:t>
                      </a:r>
                      <a:endParaRPr lang="en-US" sz="1800" b="0" dirty="0">
                        <a:latin typeface="Century Gothic"/>
                        <a:cs typeface="Century Gothic"/>
                      </a:endParaRPr>
                    </a:p>
                  </a:txBody>
                  <a:tcPr marL="91449" marR="91449" marT="45696" marB="4569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entury Gothic"/>
                          <a:cs typeface="Century Gothic"/>
                        </a:rPr>
                        <a:t>3-2-1</a:t>
                      </a:r>
                      <a:endParaRPr lang="en-US" sz="1800" b="0" dirty="0">
                        <a:latin typeface="Century Gothic"/>
                        <a:cs typeface="Century Gothic"/>
                      </a:endParaRPr>
                    </a:p>
                  </a:txBody>
                  <a:tcPr marL="91449" marR="91449" marT="45696" marB="45696"/>
                </a:tc>
              </a:tr>
              <a:tr h="457729">
                <a:tc>
                  <a:txBody>
                    <a:bodyPr/>
                    <a:lstStyle/>
                    <a:p>
                      <a:pPr algn="ctr"/>
                      <a:r>
                        <a:rPr lang="en-US" sz="1800" dirty="0" smtClean="0">
                          <a:latin typeface="Century Gothic"/>
                          <a:cs typeface="Century Gothic"/>
                        </a:rPr>
                        <a:t>Turn and Talk</a:t>
                      </a:r>
                      <a:endParaRPr lang="en-US" sz="1800" b="0" dirty="0">
                        <a:latin typeface="Century Gothic"/>
                        <a:cs typeface="Century Gothic"/>
                      </a:endParaRPr>
                    </a:p>
                  </a:txBody>
                  <a:tcPr marL="91449" marR="91449" marT="45696" marB="4569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Century Gothic"/>
                          <a:cs typeface="Century Gothic"/>
                        </a:rPr>
                        <a:t>Whole Group Share Out </a:t>
                      </a:r>
                      <a:endParaRPr lang="en-US" sz="1800" b="0" dirty="0">
                        <a:latin typeface="Century Gothic"/>
                        <a:cs typeface="Century Gothic"/>
                      </a:endParaRPr>
                    </a:p>
                  </a:txBody>
                  <a:tcPr marL="91449" marR="91449" marT="45696" marB="45696"/>
                </a:tc>
              </a:tr>
              <a:tr h="457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a:cs typeface="Century Gothic"/>
                        </a:rPr>
                        <a:t>Line Up</a:t>
                      </a:r>
                    </a:p>
                  </a:txBody>
                  <a:tcPr marL="91449" marR="91449" marT="45696" marB="4569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a:cs typeface="Century Gothic"/>
                        </a:rPr>
                        <a:t>Chunking The</a:t>
                      </a:r>
                      <a:r>
                        <a:rPr lang="en-US" sz="1800" b="1" baseline="0" dirty="0" smtClean="0">
                          <a:latin typeface="Century Gothic"/>
                          <a:cs typeface="Century Gothic"/>
                        </a:rPr>
                        <a:t> Text</a:t>
                      </a:r>
                      <a:endParaRPr lang="en-US" sz="1800" b="1" dirty="0" smtClean="0">
                        <a:latin typeface="Century Gothic"/>
                        <a:cs typeface="Century Gothic"/>
                      </a:endParaRPr>
                    </a:p>
                  </a:txBody>
                  <a:tcPr marL="91449" marR="91449" marT="45696" marB="45696"/>
                </a:tc>
              </a:tr>
              <a:tr h="457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Century Gothic"/>
                          <a:cs typeface="Century Gothic"/>
                        </a:rPr>
                        <a:t>Collaborative</a:t>
                      </a:r>
                      <a:r>
                        <a:rPr lang="en-US" sz="1800" b="1" baseline="0" dirty="0" smtClean="0">
                          <a:latin typeface="Century Gothic"/>
                          <a:cs typeface="Century Gothic"/>
                        </a:rPr>
                        <a:t> Groups</a:t>
                      </a:r>
                      <a:endParaRPr lang="en-US" sz="1800" b="1" dirty="0" smtClean="0">
                        <a:latin typeface="Century Gothic"/>
                        <a:cs typeface="Century Gothic"/>
                      </a:endParaRPr>
                    </a:p>
                  </a:txBody>
                  <a:tcPr marL="91449" marR="91449" marT="45696" marB="45696"/>
                </a:tc>
                <a:tc>
                  <a:txBody>
                    <a:bodyPr/>
                    <a:lstStyle/>
                    <a:p>
                      <a:pPr algn="ctr"/>
                      <a:r>
                        <a:rPr lang="en-US" sz="1800" b="1" dirty="0" smtClean="0">
                          <a:latin typeface="Century Gothic"/>
                          <a:cs typeface="Century Gothic"/>
                        </a:rPr>
                        <a:t>Whole Group Share Out</a:t>
                      </a:r>
                      <a:endParaRPr lang="en-US" sz="1800" b="1" dirty="0">
                        <a:latin typeface="Century Gothic"/>
                        <a:cs typeface="Century Gothic"/>
                      </a:endParaRPr>
                    </a:p>
                  </a:txBody>
                  <a:tcPr marL="91449" marR="91449" marT="45696" marB="45696"/>
                </a:tc>
              </a:tr>
            </a:tbl>
          </a:graphicData>
        </a:graphic>
      </p:graphicFrame>
      <p:sp>
        <p:nvSpPr>
          <p:cNvPr id="2" name="TextBox 1"/>
          <p:cNvSpPr txBox="1"/>
          <p:nvPr/>
        </p:nvSpPr>
        <p:spPr>
          <a:xfrm>
            <a:off x="433388" y="358775"/>
            <a:ext cx="8240712" cy="769441"/>
          </a:xfrm>
          <a:prstGeom prst="rect">
            <a:avLst/>
          </a:prstGeom>
          <a:noFill/>
        </p:spPr>
        <p:txBody>
          <a:bodyPr>
            <a:spAutoFit/>
          </a:bodyPr>
          <a:lstStyle/>
          <a:p>
            <a:pPr algn="ctr" fontAlgn="auto">
              <a:spcBef>
                <a:spcPts val="0"/>
              </a:spcBef>
              <a:spcAft>
                <a:spcPts val="0"/>
              </a:spcAft>
              <a:defRPr/>
            </a:pPr>
            <a:r>
              <a:rPr lang="en-US" sz="4400" b="1" dirty="0">
                <a:solidFill>
                  <a:schemeClr val="bg2">
                    <a:lumMod val="50000"/>
                  </a:schemeClr>
                </a:solidFill>
                <a:latin typeface="Century Gothic"/>
                <a:ea typeface="+mn-ea"/>
                <a:cs typeface="Century Gothic"/>
              </a:rPr>
              <a:t>Instructional </a:t>
            </a:r>
            <a:r>
              <a:rPr lang="en-US" sz="4400" b="1" dirty="0" smtClean="0">
                <a:solidFill>
                  <a:schemeClr val="bg2">
                    <a:lumMod val="50000"/>
                  </a:schemeClr>
                </a:solidFill>
                <a:latin typeface="Century Gothic"/>
                <a:ea typeface="+mn-ea"/>
                <a:cs typeface="Century Gothic"/>
              </a:rPr>
              <a:t>Strategies</a:t>
            </a:r>
            <a:endParaRPr lang="en-US" sz="4400" b="1" dirty="0">
              <a:solidFill>
                <a:schemeClr val="bg2">
                  <a:lumMod val="50000"/>
                </a:schemeClr>
              </a:solidFill>
              <a:latin typeface="Century Gothic"/>
              <a:ea typeface="+mn-ea"/>
              <a:cs typeface="Century Gothic"/>
            </a:endParaRPr>
          </a:p>
        </p:txBody>
      </p:sp>
      <p:pic>
        <p:nvPicPr>
          <p:cNvPr id="6" name="Picture 5"/>
          <p:cNvPicPr>
            <a:picLocks noChangeAspect="1"/>
          </p:cNvPicPr>
          <p:nvPr/>
        </p:nvPicPr>
        <p:blipFill>
          <a:blip r:embed="rId3"/>
          <a:stretch>
            <a:fillRect/>
          </a:stretch>
        </p:blipFill>
        <p:spPr>
          <a:xfrm rot="1278479">
            <a:off x="6822559" y="4155475"/>
            <a:ext cx="1704519" cy="11298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06417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b="1" dirty="0">
                <a:latin typeface="Century Gothic" charset="0"/>
                <a:ea typeface="MS PGothic" charset="0"/>
                <a:cs typeface="Century Gothic" charset="0"/>
              </a:rPr>
              <a:t/>
            </a:r>
            <a:br>
              <a:rPr lang="en-US" b="1" dirty="0">
                <a:latin typeface="Century Gothic" charset="0"/>
                <a:ea typeface="MS PGothic" charset="0"/>
                <a:cs typeface="Century Gothic" charset="0"/>
              </a:rPr>
            </a:br>
            <a:r>
              <a:rPr lang="en-US" b="1" dirty="0">
                <a:latin typeface="Century Gothic" charset="0"/>
                <a:ea typeface="MS PGothic" charset="0"/>
                <a:cs typeface="Century Gothic" charset="0"/>
              </a:rPr>
              <a:t>Reflection</a:t>
            </a:r>
          </a:p>
        </p:txBody>
      </p:sp>
      <p:pic>
        <p:nvPicPr>
          <p:cNvPr id="6" name="Picture 5"/>
          <p:cNvPicPr>
            <a:picLocks noChangeAspect="1"/>
          </p:cNvPicPr>
          <p:nvPr/>
        </p:nvPicPr>
        <p:blipFill>
          <a:blip r:embed="rId3"/>
          <a:stretch>
            <a:fillRect/>
          </a:stretch>
        </p:blipFill>
        <p:spPr>
          <a:xfrm>
            <a:off x="2624138" y="1597025"/>
            <a:ext cx="3846512" cy="3848100"/>
          </a:xfrm>
          <a:prstGeom prst="rect">
            <a:avLst/>
          </a:prstGeom>
          <a:ln w="57150" cmpd="sng">
            <a:solidFill>
              <a:schemeClr val="accent4">
                <a:lumMod val="60000"/>
                <a:lumOff val="40000"/>
              </a:schemeClr>
            </a:solidFill>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90209"/>
            <a:ext cx="8042275" cy="879955"/>
          </a:xfrm>
        </p:spPr>
        <p:txBody>
          <a:bodyPr/>
          <a:lstStyle/>
          <a:p>
            <a:r>
              <a:rPr lang="en-US" sz="4400" b="1" dirty="0" smtClean="0"/>
              <a:t>Cooking</a:t>
            </a:r>
            <a:endParaRPr lang="en-US" sz="4400" b="1" dirty="0"/>
          </a:p>
        </p:txBody>
      </p:sp>
      <p:pic>
        <p:nvPicPr>
          <p:cNvPr id="84994" name="Picture 2" descr="http://mypanprotector.com/wp-content/uploads/2013/11/julia-child-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857374"/>
            <a:ext cx="3829050" cy="3829051"/>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6191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1"/>
            <a:ext cx="8042275" cy="1021084"/>
          </a:xfrm>
        </p:spPr>
        <p:txBody>
          <a:bodyPr/>
          <a:lstStyle/>
          <a:p>
            <a:r>
              <a:rPr lang="en-US" sz="4000" b="1" dirty="0" smtClean="0"/>
              <a:t>Dancing</a:t>
            </a:r>
            <a:endParaRPr lang="en-US" sz="4000" b="1" dirty="0"/>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739" y="1675910"/>
            <a:ext cx="4697510" cy="35231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0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950"/>
            <a:ext cx="8042275" cy="915237"/>
          </a:xfrm>
        </p:spPr>
        <p:txBody>
          <a:bodyPr/>
          <a:lstStyle/>
          <a:p>
            <a:r>
              <a:rPr lang="en-US" sz="4400" b="1" dirty="0" smtClean="0"/>
              <a:t>Writing a Research Paper</a:t>
            </a:r>
            <a:endParaRPr lang="en-US" sz="4400" b="1" dirty="0"/>
          </a:p>
        </p:txBody>
      </p:sp>
      <p:pic>
        <p:nvPicPr>
          <p:cNvPr id="3" name="Picture 2"/>
          <p:cNvPicPr>
            <a:picLocks noChangeAspect="1"/>
          </p:cNvPicPr>
          <p:nvPr/>
        </p:nvPicPr>
        <p:blipFill>
          <a:blip r:embed="rId3"/>
          <a:stretch>
            <a:fillRect/>
          </a:stretch>
        </p:blipFill>
        <p:spPr>
          <a:xfrm>
            <a:off x="3105203" y="1746475"/>
            <a:ext cx="2580019" cy="3440025"/>
          </a:xfrm>
          <a:prstGeom prst="rect">
            <a:avLst/>
          </a:prstGeom>
          <a:ln>
            <a:solidFill>
              <a:schemeClr val="accent5">
                <a:lumMod val="75000"/>
              </a:schemeClr>
            </a:solidFill>
          </a:ln>
        </p:spPr>
      </p:pic>
    </p:spTree>
    <p:extLst>
      <p:ext uri="{BB962C8B-B14F-4D97-AF65-F5344CB8AC3E}">
        <p14:creationId xmlns:p14="http://schemas.microsoft.com/office/powerpoint/2010/main" val="2991838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76200"/>
            <a:ext cx="8042275" cy="1336675"/>
          </a:xfrm>
        </p:spPr>
        <p:txBody>
          <a:bodyPr/>
          <a:lstStyle/>
          <a:p>
            <a:r>
              <a:rPr lang="en-US" b="1">
                <a:latin typeface="Century Gothic" charset="0"/>
                <a:ea typeface="MS PGothic" charset="0"/>
                <a:cs typeface="Century Gothic" charset="0"/>
              </a:rPr>
              <a:t>ELD Transition Sessions</a:t>
            </a:r>
          </a:p>
        </p:txBody>
      </p:sp>
      <p:sp>
        <p:nvSpPr>
          <p:cNvPr id="24578" name="Content Placeholder 2"/>
          <p:cNvSpPr>
            <a:spLocks noGrp="1"/>
          </p:cNvSpPr>
          <p:nvPr>
            <p:ph idx="1"/>
          </p:nvPr>
        </p:nvSpPr>
        <p:spPr>
          <a:xfrm>
            <a:off x="549275" y="2139709"/>
            <a:ext cx="8042275" cy="3121025"/>
          </a:xfrm>
          <a:extLst/>
        </p:spPr>
        <p:txBody>
          <a:bodyPr/>
          <a:lstStyle/>
          <a:p>
            <a:pPr marL="0" indent="0">
              <a:buFont typeface="Wingdings 2" charset="0"/>
              <a:buNone/>
              <a:defRPr/>
            </a:pPr>
            <a:r>
              <a:rPr lang="en-US" b="1" dirty="0">
                <a:latin typeface="Century Gothic"/>
                <a:ea typeface="MS PGothic" charset="0"/>
                <a:cs typeface="Century Gothic"/>
              </a:rPr>
              <a:t>Session 1:  ELD Standards Introduction </a:t>
            </a:r>
          </a:p>
          <a:p>
            <a:pPr lvl="5">
              <a:defRPr/>
            </a:pPr>
            <a:r>
              <a:rPr b="1" dirty="0">
                <a:latin typeface="Century Gothic"/>
                <a:ea typeface="MS PGothic" charset="0"/>
                <a:cs typeface="Century Gothic"/>
              </a:rPr>
              <a:t>Shifts, Layout, &amp; Development</a:t>
            </a:r>
          </a:p>
          <a:p>
            <a:pPr marL="0" indent="0">
              <a:buFont typeface="Wingdings 2" charset="0"/>
              <a:buNone/>
              <a:defRPr/>
            </a:pPr>
            <a:r>
              <a:rPr lang="en-US" b="1" dirty="0">
                <a:latin typeface="Century Gothic"/>
                <a:ea typeface="MS PGothic" charset="0"/>
                <a:cs typeface="Century Gothic"/>
              </a:rPr>
              <a:t>Session 2:  Proficiency Levels</a:t>
            </a:r>
          </a:p>
          <a:p>
            <a:pPr marL="0" indent="0">
              <a:buFont typeface="Wingdings 2" charset="0"/>
              <a:buNone/>
              <a:defRPr/>
            </a:pPr>
            <a:r>
              <a:rPr lang="en-US" dirty="0">
                <a:latin typeface="Century Gothic"/>
                <a:ea typeface="MS PGothic" charset="0"/>
                <a:cs typeface="Century Gothic"/>
              </a:rPr>
              <a:t>Session 3:  Theory that Informs Layout (Appendix C)</a:t>
            </a:r>
          </a:p>
          <a:p>
            <a:pPr marL="0" indent="0">
              <a:buFont typeface="Wingdings 2" charset="0"/>
              <a:buNone/>
              <a:defRPr/>
            </a:pPr>
            <a:r>
              <a:rPr lang="en-US" dirty="0">
                <a:latin typeface="Century Gothic"/>
                <a:ea typeface="MS PGothic" charset="0"/>
                <a:cs typeface="Century Gothic"/>
              </a:rPr>
              <a:t>Session 4:  How English Works (Appendix B)</a:t>
            </a:r>
          </a:p>
        </p:txBody>
      </p:sp>
    </p:spTree>
    <p:extLst>
      <p:ext uri="{BB962C8B-B14F-4D97-AF65-F5344CB8AC3E}">
        <p14:creationId xmlns:p14="http://schemas.microsoft.com/office/powerpoint/2010/main" val="29964396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549275" y="107950"/>
            <a:ext cx="8042275" cy="1126931"/>
          </a:xfrm>
        </p:spPr>
        <p:txBody>
          <a:bodyPr/>
          <a:lstStyle/>
          <a:p>
            <a:r>
              <a:rPr lang="en-US" altLang="en-US" b="1" dirty="0" smtClean="0">
                <a:latin typeface="Century Gothic" panose="020B0502020202020204" pitchFamily="34" charset="0"/>
              </a:rPr>
              <a:t>Objectives</a:t>
            </a:r>
          </a:p>
        </p:txBody>
      </p:sp>
      <p:sp>
        <p:nvSpPr>
          <p:cNvPr id="26626" name="Content Placeholder 2"/>
          <p:cNvSpPr>
            <a:spLocks noGrp="1"/>
          </p:cNvSpPr>
          <p:nvPr>
            <p:ph idx="1"/>
          </p:nvPr>
        </p:nvSpPr>
        <p:spPr>
          <a:xfrm>
            <a:off x="549275" y="1587705"/>
            <a:ext cx="8042275" cy="4480196"/>
          </a:xfrm>
        </p:spPr>
        <p:txBody>
          <a:bodyPr/>
          <a:lstStyle/>
          <a:p>
            <a:pPr lvl="1"/>
            <a:r>
              <a:rPr lang="en-US" altLang="en-US" sz="3000" dirty="0">
                <a:latin typeface="Century Gothic" panose="020B0502020202020204" pitchFamily="34" charset="0"/>
              </a:rPr>
              <a:t>Discuss and develop an understanding of the Proficiency </a:t>
            </a:r>
            <a:r>
              <a:rPr lang="en-US" altLang="en-US" sz="3000" dirty="0" smtClean="0">
                <a:latin typeface="Century Gothic" panose="020B0502020202020204" pitchFamily="34" charset="0"/>
              </a:rPr>
              <a:t>Levels</a:t>
            </a:r>
          </a:p>
          <a:p>
            <a:pPr marL="349250" lvl="1" indent="0">
              <a:buNone/>
            </a:pPr>
            <a:endParaRPr lang="en-US" altLang="en-US" sz="3000" dirty="0">
              <a:latin typeface="Century Gothic" panose="020B0502020202020204" pitchFamily="34" charset="0"/>
            </a:endParaRPr>
          </a:p>
          <a:p>
            <a:pPr lvl="1"/>
            <a:r>
              <a:rPr lang="en-US" altLang="en-US" sz="3000" dirty="0" smtClean="0">
                <a:latin typeface="Century Gothic" panose="020B0502020202020204" pitchFamily="34" charset="0"/>
              </a:rPr>
              <a:t>Examine </a:t>
            </a:r>
            <a:r>
              <a:rPr lang="en-US" altLang="en-US" sz="3000" dirty="0">
                <a:latin typeface="Century Gothic" panose="020B0502020202020204" pitchFamily="34" charset="0"/>
              </a:rPr>
              <a:t>and arrange the progression of the </a:t>
            </a:r>
            <a:r>
              <a:rPr lang="en-US" altLang="en-US" sz="3000" dirty="0" smtClean="0">
                <a:latin typeface="Century Gothic" panose="020B0502020202020204" pitchFamily="34" charset="0"/>
              </a:rPr>
              <a:t>CA ELD Standards</a:t>
            </a:r>
          </a:p>
          <a:p>
            <a:pPr marL="349250" lvl="1" indent="0">
              <a:buNone/>
            </a:pPr>
            <a:endParaRPr lang="en-US" altLang="en-US" sz="3000" dirty="0">
              <a:latin typeface="Century Gothic" panose="020B0502020202020204" pitchFamily="34" charset="0"/>
            </a:endParaRPr>
          </a:p>
          <a:p>
            <a:pPr marL="0" indent="0">
              <a:buNone/>
            </a:pPr>
            <a:endParaRPr lang="en-US" altLang="en-US" sz="3200" dirty="0" smtClean="0">
              <a:latin typeface="Century Gothic" panose="020B0502020202020204" pitchFamily="34" charset="0"/>
            </a:endParaRPr>
          </a:p>
        </p:txBody>
      </p:sp>
    </p:spTree>
    <p:extLst>
      <p:ext uri="{BB962C8B-B14F-4D97-AF65-F5344CB8AC3E}">
        <p14:creationId xmlns:p14="http://schemas.microsoft.com/office/powerpoint/2010/main" val="9559267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735" y="149608"/>
            <a:ext cx="486855" cy="6027355"/>
          </a:xfrm>
          <a:ln>
            <a:miter lim="800000"/>
            <a:headEnd/>
            <a:tailEnd/>
          </a:ln>
          <a:extLst>
            <a:ext uri="{FAA26D3D-D897-4be2-8F04-BA451C77F1D7}">
              <ma14:placeholderFlag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vert="vert270" rtlCol="0">
            <a:normAutofit fontScale="90000"/>
          </a:bodyPr>
          <a:lstStyle/>
          <a:p>
            <a:pPr algn="ctr" eaLnBrk="1" fontAlgn="auto" hangingPunct="1">
              <a:spcAft>
                <a:spcPts val="0"/>
              </a:spcAft>
              <a:defRPr/>
            </a:pPr>
            <a:r>
              <a:rPr lang="en-US" dirty="0" smtClean="0">
                <a:solidFill>
                  <a:srgbClr val="595959"/>
                </a:solidFill>
                <a:latin typeface="Century Gothic"/>
                <a:ea typeface="ＭＳ Ｐゴシック"/>
                <a:cs typeface="Century Gothic"/>
              </a:rPr>
              <a:t>Adapted from George Washington University</a:t>
            </a:r>
            <a:endParaRPr lang="en-US" dirty="0">
              <a:solidFill>
                <a:srgbClr val="000000"/>
              </a:solidFill>
              <a:latin typeface="Century Gothic"/>
              <a:ea typeface="+mj-ea"/>
              <a:cs typeface="Century Gothic"/>
            </a:endParaRPr>
          </a:p>
        </p:txBody>
      </p:sp>
      <p:sp>
        <p:nvSpPr>
          <p:cNvPr id="27650" name="Content Placeholder 2"/>
          <p:cNvSpPr txBox="1">
            <a:spLocks/>
          </p:cNvSpPr>
          <p:nvPr/>
        </p:nvSpPr>
        <p:spPr bwMode="auto">
          <a:xfrm>
            <a:off x="993775" y="1079500"/>
            <a:ext cx="815022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1063" tIns="55532" rIns="111063" bIns="55532"/>
          <a:lstStyle>
            <a:lvl1pPr marL="342900" indent="-342900"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defTabSz="914400">
              <a:spcBef>
                <a:spcPts val="2000"/>
              </a:spcBef>
              <a:buClr>
                <a:srgbClr val="6FB7D7"/>
              </a:buClr>
              <a:buSzPct val="110000"/>
              <a:buFont typeface="News Gothic MT" charset="0"/>
              <a:buAutoNum type="arabicPeriod"/>
            </a:pPr>
            <a:r>
              <a:rPr lang="en-US" altLang="en-US" sz="1600" dirty="0">
                <a:solidFill>
                  <a:srgbClr val="000000"/>
                </a:solidFill>
                <a:latin typeface="Century Gothic" panose="020B0502020202020204" pitchFamily="34" charset="0"/>
              </a:rPr>
              <a:t>English Learners (ELs) are held to the </a:t>
            </a:r>
            <a:r>
              <a:rPr lang="en-US" altLang="en-US" sz="1600" b="1" dirty="0">
                <a:solidFill>
                  <a:srgbClr val="000000"/>
                </a:solidFill>
                <a:latin typeface="Century Gothic" panose="020B0502020202020204" pitchFamily="34" charset="0"/>
              </a:rPr>
              <a:t>same high expectations </a:t>
            </a:r>
            <a:r>
              <a:rPr lang="en-US" altLang="en-US" sz="1600" dirty="0">
                <a:solidFill>
                  <a:srgbClr val="000000"/>
                </a:solidFill>
                <a:latin typeface="Century Gothic" panose="020B0502020202020204" pitchFamily="34" charset="0"/>
              </a:rPr>
              <a:t>of learning established for all students.</a:t>
            </a:r>
          </a:p>
          <a:p>
            <a:pPr defTabSz="914400">
              <a:spcBef>
                <a:spcPts val="2000"/>
              </a:spcBef>
              <a:buClr>
                <a:srgbClr val="6FB7D7"/>
              </a:buClr>
              <a:buSzPct val="110000"/>
              <a:buFont typeface="News Gothic MT" charset="0"/>
              <a:buAutoNum type="arabicPeriod"/>
            </a:pPr>
            <a:r>
              <a:rPr lang="en-US" altLang="en-US" sz="1600" dirty="0">
                <a:solidFill>
                  <a:srgbClr val="595959"/>
                </a:solidFill>
                <a:latin typeface="Century Gothic" panose="020B0502020202020204" pitchFamily="34" charset="0"/>
              </a:rPr>
              <a:t>ELs develop full </a:t>
            </a:r>
            <a:r>
              <a:rPr lang="en-US" altLang="en-US" sz="1600" b="1" dirty="0">
                <a:solidFill>
                  <a:srgbClr val="595959"/>
                </a:solidFill>
                <a:latin typeface="Century Gothic" panose="020B0502020202020204" pitchFamily="34" charset="0"/>
              </a:rPr>
              <a:t>receptive and productive </a:t>
            </a:r>
            <a:r>
              <a:rPr lang="en-US" altLang="en-US" sz="1600" dirty="0">
                <a:solidFill>
                  <a:srgbClr val="595959"/>
                </a:solidFill>
                <a:latin typeface="Century Gothic" panose="020B0502020202020204" pitchFamily="34" charset="0"/>
              </a:rPr>
              <a:t>proficiencies in English in the domains of </a:t>
            </a:r>
            <a:r>
              <a:rPr lang="en-US" altLang="en-US" sz="1600" b="1" dirty="0">
                <a:solidFill>
                  <a:srgbClr val="595959"/>
                </a:solidFill>
                <a:latin typeface="Century Gothic" panose="020B0502020202020204" pitchFamily="34" charset="0"/>
              </a:rPr>
              <a:t>listening, speaking, reading &amp; writing</a:t>
            </a:r>
            <a:r>
              <a:rPr lang="en-US" altLang="en-US" sz="1600" dirty="0">
                <a:solidFill>
                  <a:srgbClr val="595959"/>
                </a:solidFill>
                <a:latin typeface="Century Gothic" panose="020B0502020202020204" pitchFamily="34" charset="0"/>
              </a:rPr>
              <a:t>.</a:t>
            </a:r>
          </a:p>
          <a:p>
            <a:pPr defTabSz="914400">
              <a:spcBef>
                <a:spcPts val="2000"/>
              </a:spcBef>
              <a:buClr>
                <a:srgbClr val="6FB7D7"/>
              </a:buClr>
              <a:buSzPct val="110000"/>
              <a:buFont typeface="News Gothic MT" charset="0"/>
              <a:buAutoNum type="arabicPeriod"/>
            </a:pPr>
            <a:r>
              <a:rPr lang="en-US" altLang="en-US" sz="1600" dirty="0">
                <a:solidFill>
                  <a:srgbClr val="595959"/>
                </a:solidFill>
                <a:latin typeface="Century Gothic" panose="020B0502020202020204" pitchFamily="34" charset="0"/>
              </a:rPr>
              <a:t>ELs are </a:t>
            </a:r>
            <a:r>
              <a:rPr lang="en-US" altLang="en-US" sz="1600" b="1" dirty="0">
                <a:solidFill>
                  <a:srgbClr val="595959"/>
                </a:solidFill>
                <a:latin typeface="Century Gothic" panose="020B0502020202020204" pitchFamily="34" charset="0"/>
              </a:rPr>
              <a:t>taught challenging academic content</a:t>
            </a:r>
            <a:r>
              <a:rPr lang="en-US" altLang="en-US" sz="1600" dirty="0">
                <a:solidFill>
                  <a:srgbClr val="595959"/>
                </a:solidFill>
                <a:latin typeface="Century Gothic" panose="020B0502020202020204" pitchFamily="34" charset="0"/>
              </a:rPr>
              <a:t> that enables them to meet performance standards in all content areas.</a:t>
            </a:r>
          </a:p>
          <a:p>
            <a:pPr defTabSz="914400">
              <a:spcBef>
                <a:spcPts val="2000"/>
              </a:spcBef>
              <a:buClr>
                <a:srgbClr val="6FB7D7"/>
              </a:buClr>
              <a:buSzPct val="110000"/>
              <a:buFont typeface="News Gothic MT" charset="0"/>
              <a:buAutoNum type="arabicPeriod"/>
            </a:pPr>
            <a:r>
              <a:rPr lang="en-US" altLang="en-US" sz="1600" dirty="0">
                <a:solidFill>
                  <a:srgbClr val="000000"/>
                </a:solidFill>
                <a:latin typeface="Century Gothic" panose="020B0502020202020204" pitchFamily="34" charset="0"/>
              </a:rPr>
              <a:t>ELs receive </a:t>
            </a:r>
            <a:r>
              <a:rPr lang="en-US" altLang="en-US" sz="1600" b="1" dirty="0">
                <a:solidFill>
                  <a:srgbClr val="000000"/>
                </a:solidFill>
                <a:latin typeface="Century Gothic" panose="020B0502020202020204" pitchFamily="34" charset="0"/>
              </a:rPr>
              <a:t>instruction</a:t>
            </a:r>
            <a:r>
              <a:rPr lang="en-US" altLang="en-US" sz="1600" dirty="0">
                <a:solidFill>
                  <a:srgbClr val="000000"/>
                </a:solidFill>
                <a:latin typeface="Century Gothic" panose="020B0502020202020204" pitchFamily="34" charset="0"/>
              </a:rPr>
              <a:t> that </a:t>
            </a:r>
            <a:r>
              <a:rPr lang="en-US" altLang="en-US" sz="1600" b="1" dirty="0">
                <a:solidFill>
                  <a:srgbClr val="000000"/>
                </a:solidFill>
                <a:latin typeface="Century Gothic" panose="020B0502020202020204" pitchFamily="34" charset="0"/>
              </a:rPr>
              <a:t>builds </a:t>
            </a:r>
            <a:r>
              <a:rPr lang="en-US" altLang="en-US" sz="1600" dirty="0">
                <a:solidFill>
                  <a:srgbClr val="000000"/>
                </a:solidFill>
                <a:latin typeface="Century Gothic" panose="020B0502020202020204" pitchFamily="34" charset="0"/>
              </a:rPr>
              <a:t>on their previous education and </a:t>
            </a:r>
            <a:r>
              <a:rPr lang="en-US" altLang="en-US" sz="1600" b="1" dirty="0">
                <a:solidFill>
                  <a:srgbClr val="000000"/>
                </a:solidFill>
                <a:latin typeface="Century Gothic" panose="020B0502020202020204" pitchFamily="34" charset="0"/>
              </a:rPr>
              <a:t>cognitive abilities </a:t>
            </a:r>
            <a:r>
              <a:rPr lang="en-US" altLang="en-US" sz="1600" dirty="0">
                <a:solidFill>
                  <a:srgbClr val="000000"/>
                </a:solidFill>
                <a:latin typeface="Century Gothic" panose="020B0502020202020204" pitchFamily="34" charset="0"/>
              </a:rPr>
              <a:t>and that </a:t>
            </a:r>
            <a:r>
              <a:rPr lang="en-US" altLang="en-US" sz="1600" b="1" dirty="0">
                <a:solidFill>
                  <a:srgbClr val="000000"/>
                </a:solidFill>
                <a:latin typeface="Century Gothic" panose="020B0502020202020204" pitchFamily="34" charset="0"/>
              </a:rPr>
              <a:t>reflects their language proficiency levels</a:t>
            </a:r>
            <a:r>
              <a:rPr lang="en-US" altLang="en-US" sz="1600" dirty="0">
                <a:solidFill>
                  <a:srgbClr val="000000"/>
                </a:solidFill>
                <a:latin typeface="Century Gothic" panose="020B0502020202020204" pitchFamily="34" charset="0"/>
              </a:rPr>
              <a:t>.</a:t>
            </a:r>
          </a:p>
          <a:p>
            <a:pPr defTabSz="914400">
              <a:spcBef>
                <a:spcPts val="2000"/>
              </a:spcBef>
              <a:buClr>
                <a:srgbClr val="6FB7D7"/>
              </a:buClr>
              <a:buSzPct val="110000"/>
              <a:buFont typeface="News Gothic MT" charset="0"/>
              <a:buAutoNum type="arabicPeriod"/>
            </a:pPr>
            <a:r>
              <a:rPr lang="en-US" altLang="en-US" sz="1600" dirty="0">
                <a:solidFill>
                  <a:srgbClr val="595959"/>
                </a:solidFill>
                <a:latin typeface="Century Gothic" panose="020B0502020202020204" pitchFamily="34" charset="0"/>
              </a:rPr>
              <a:t>ELs are </a:t>
            </a:r>
            <a:r>
              <a:rPr lang="en-US" altLang="en-US" sz="1600" b="1" dirty="0">
                <a:solidFill>
                  <a:srgbClr val="595959"/>
                </a:solidFill>
                <a:latin typeface="Century Gothic" panose="020B0502020202020204" pitchFamily="34" charset="0"/>
              </a:rPr>
              <a:t>evaluated with appropriate and valid assessments </a:t>
            </a:r>
            <a:r>
              <a:rPr lang="en-US" altLang="en-US" sz="1600" dirty="0">
                <a:solidFill>
                  <a:srgbClr val="595959"/>
                </a:solidFill>
                <a:latin typeface="Century Gothic" panose="020B0502020202020204" pitchFamily="34" charset="0"/>
              </a:rPr>
              <a:t>that are aligned to state and local standards and that </a:t>
            </a:r>
            <a:r>
              <a:rPr lang="en-US" altLang="en-US" sz="1600" b="1" dirty="0">
                <a:solidFill>
                  <a:srgbClr val="595959"/>
                </a:solidFill>
                <a:latin typeface="Century Gothic" panose="020B0502020202020204" pitchFamily="34" charset="0"/>
              </a:rPr>
              <a:t>take into account the language development stages &amp; cultural backgrounds of the students</a:t>
            </a:r>
            <a:r>
              <a:rPr lang="en-US" altLang="en-US" sz="1600" dirty="0">
                <a:solidFill>
                  <a:srgbClr val="595959"/>
                </a:solidFill>
                <a:latin typeface="Century Gothic" panose="020B0502020202020204" pitchFamily="34" charset="0"/>
              </a:rPr>
              <a:t>.</a:t>
            </a:r>
          </a:p>
          <a:p>
            <a:pPr defTabSz="914400">
              <a:spcBef>
                <a:spcPts val="2000"/>
              </a:spcBef>
              <a:buClr>
                <a:srgbClr val="6FB7D7"/>
              </a:buClr>
              <a:buSzPct val="110000"/>
              <a:buFont typeface="News Gothic MT" charset="0"/>
              <a:buAutoNum type="arabicPeriod"/>
            </a:pPr>
            <a:r>
              <a:rPr lang="en-US" altLang="en-US" sz="1600" dirty="0">
                <a:solidFill>
                  <a:srgbClr val="595959"/>
                </a:solidFill>
                <a:latin typeface="Century Gothic" panose="020B0502020202020204" pitchFamily="34" charset="0"/>
              </a:rPr>
              <a:t>The academic success of ELs is a </a:t>
            </a:r>
            <a:r>
              <a:rPr lang="en-US" altLang="en-US" sz="1600" b="1" dirty="0">
                <a:solidFill>
                  <a:srgbClr val="595959"/>
                </a:solidFill>
                <a:latin typeface="Century Gothic" panose="020B0502020202020204" pitchFamily="34" charset="0"/>
              </a:rPr>
              <a:t>responsibility shared by all educators, the family and the community.</a:t>
            </a:r>
          </a:p>
        </p:txBody>
      </p:sp>
      <p:sp>
        <p:nvSpPr>
          <p:cNvPr id="8" name="Rectangle 7"/>
          <p:cNvSpPr/>
          <p:nvPr/>
        </p:nvSpPr>
        <p:spPr>
          <a:xfrm>
            <a:off x="0" y="6275388"/>
            <a:ext cx="30607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solidFill>
                  <a:schemeClr val="tx1"/>
                </a:solidFill>
                <a:latin typeface="Century Gothic"/>
                <a:ea typeface="MS PGothic" pitchFamily="34" charset="-128"/>
                <a:cs typeface="ＭＳ Ｐゴシック" charset="0"/>
              </a:rPr>
              <a:t>English Learner Master Plan, 2012, </a:t>
            </a:r>
          </a:p>
          <a:p>
            <a:pPr fontAlgn="auto">
              <a:spcBef>
                <a:spcPts val="0"/>
              </a:spcBef>
              <a:spcAft>
                <a:spcPts val="0"/>
              </a:spcAft>
              <a:defRPr/>
            </a:pPr>
            <a:r>
              <a:rPr lang="en-US" sz="1200" dirty="0">
                <a:solidFill>
                  <a:schemeClr val="tx1"/>
                </a:solidFill>
                <a:latin typeface="Century Gothic"/>
                <a:ea typeface="MS PGothic" pitchFamily="34" charset="-128"/>
                <a:cs typeface="ＭＳ Ｐゴシック" charset="0"/>
              </a:rPr>
              <a:t>Pages 2-3</a:t>
            </a:r>
            <a:endParaRPr lang="en-US" sz="1200" b="1" dirty="0">
              <a:solidFill>
                <a:schemeClr val="tx1"/>
              </a:solidFill>
              <a:latin typeface="Calisto MT"/>
              <a:cs typeface="Calisto MT"/>
            </a:endParaRPr>
          </a:p>
        </p:txBody>
      </p:sp>
      <p:sp>
        <p:nvSpPr>
          <p:cNvPr id="27652" name="TextBox 8"/>
          <p:cNvSpPr txBox="1">
            <a:spLocks noChangeArrowheads="1"/>
          </p:cNvSpPr>
          <p:nvPr/>
        </p:nvSpPr>
        <p:spPr bwMode="auto">
          <a:xfrm>
            <a:off x="1354138" y="244475"/>
            <a:ext cx="70151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algn="ctr" defTabSz="914400">
              <a:spcBef>
                <a:spcPts val="2000"/>
              </a:spcBef>
              <a:buClr>
                <a:srgbClr val="6FB7D7"/>
              </a:buClr>
              <a:buSzPct val="110000"/>
            </a:pPr>
            <a:r>
              <a:rPr lang="en-US" altLang="en-US" sz="4400" b="1" dirty="0" smtClean="0">
                <a:solidFill>
                  <a:schemeClr val="accent1"/>
                </a:solidFill>
                <a:latin typeface="Century Gothic" panose="020B0502020202020204" pitchFamily="34" charset="0"/>
              </a:rPr>
              <a:t>Guiding Principles</a:t>
            </a:r>
            <a:endParaRPr lang="en-US" altLang="en-US" sz="4400" b="1" dirty="0">
              <a:solidFill>
                <a:schemeClr val="accent1"/>
              </a:solidFill>
              <a:latin typeface="Century Gothic" panose="020B0502020202020204" pitchFamily="34" charset="0"/>
            </a:endParaRPr>
          </a:p>
        </p:txBody>
      </p:sp>
      <p:sp>
        <p:nvSpPr>
          <p:cNvPr id="6" name="Shape 134"/>
          <p:cNvSpPr>
            <a:spLocks/>
          </p:cNvSpPr>
          <p:nvPr/>
        </p:nvSpPr>
        <p:spPr bwMode="auto">
          <a:xfrm>
            <a:off x="906463" y="896938"/>
            <a:ext cx="8150225" cy="941387"/>
          </a:xfrm>
          <a:custGeom>
            <a:avLst/>
            <a:gdLst>
              <a:gd name="T0" fmla="*/ 0 w 8150225"/>
              <a:gd name="T1" fmla="*/ 0 h 941402"/>
              <a:gd name="T2" fmla="*/ 8150225 w 8150225"/>
              <a:gd name="T3" fmla="*/ 0 h 941402"/>
              <a:gd name="T4" fmla="*/ 8150225 w 8150225"/>
              <a:gd name="T5" fmla="*/ 941207 h 941402"/>
              <a:gd name="T6" fmla="*/ 0 w 8150225"/>
              <a:gd name="T7" fmla="*/ 941207 h 941402"/>
              <a:gd name="T8" fmla="*/ 0 w 8150225"/>
              <a:gd name="T9" fmla="*/ 0 h 941402"/>
              <a:gd name="T10" fmla="*/ 117675 w 8150225"/>
              <a:gd name="T11" fmla="*/ 117649 h 941402"/>
              <a:gd name="T12" fmla="*/ 117675 w 8150225"/>
              <a:gd name="T13" fmla="*/ 823558 h 941402"/>
              <a:gd name="T14" fmla="*/ 8032550 w 8150225"/>
              <a:gd name="T15" fmla="*/ 823558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50000"/>
              <a:lumOff val="50000"/>
            </a:schemeClr>
          </a:solidFill>
          <a:ln w="6350" cmpd="sng">
            <a:solidFill>
              <a:srgbClr val="287A9E"/>
            </a:solidFill>
            <a:miter lim="800000"/>
            <a:headEnd/>
            <a:tailEnd/>
          </a:ln>
        </p:spPr>
        <p:txBody>
          <a:bodyPr lIns="91425" tIns="45700" rIns="91425" bIns="45700" anchor="ctr"/>
          <a:lstStyle/>
          <a:p>
            <a:endParaRPr lang="en-US"/>
          </a:p>
        </p:txBody>
      </p:sp>
      <p:sp>
        <p:nvSpPr>
          <p:cNvPr id="7" name="Shape 134"/>
          <p:cNvSpPr>
            <a:spLocks/>
          </p:cNvSpPr>
          <p:nvPr/>
        </p:nvSpPr>
        <p:spPr bwMode="auto">
          <a:xfrm>
            <a:off x="965553" y="3067226"/>
            <a:ext cx="8150225" cy="941387"/>
          </a:xfrm>
          <a:custGeom>
            <a:avLst/>
            <a:gdLst>
              <a:gd name="T0" fmla="*/ 0 w 8150225"/>
              <a:gd name="T1" fmla="*/ 0 h 941402"/>
              <a:gd name="T2" fmla="*/ 8150225 w 8150225"/>
              <a:gd name="T3" fmla="*/ 0 h 941402"/>
              <a:gd name="T4" fmla="*/ 8150225 w 8150225"/>
              <a:gd name="T5" fmla="*/ 941207 h 941402"/>
              <a:gd name="T6" fmla="*/ 0 w 8150225"/>
              <a:gd name="T7" fmla="*/ 941207 h 941402"/>
              <a:gd name="T8" fmla="*/ 0 w 8150225"/>
              <a:gd name="T9" fmla="*/ 0 h 941402"/>
              <a:gd name="T10" fmla="*/ 117675 w 8150225"/>
              <a:gd name="T11" fmla="*/ 117649 h 941402"/>
              <a:gd name="T12" fmla="*/ 117675 w 8150225"/>
              <a:gd name="T13" fmla="*/ 823558 h 941402"/>
              <a:gd name="T14" fmla="*/ 8032550 w 8150225"/>
              <a:gd name="T15" fmla="*/ 823558 h 941402"/>
              <a:gd name="T16" fmla="*/ 8032550 w 8150225"/>
              <a:gd name="T17" fmla="*/ 117649 h 941402"/>
              <a:gd name="T18" fmla="*/ 117675 w 8150225"/>
              <a:gd name="T19" fmla="*/ 117649 h 941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50225"/>
              <a:gd name="T31" fmla="*/ 0 h 941402"/>
              <a:gd name="T32" fmla="*/ 8150225 w 8150225"/>
              <a:gd name="T33" fmla="*/ 941402 h 941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50225" h="941402" extrusionOk="0">
                <a:moveTo>
                  <a:pt x="0" y="0"/>
                </a:moveTo>
                <a:lnTo>
                  <a:pt x="8150225" y="0"/>
                </a:lnTo>
                <a:lnTo>
                  <a:pt x="8150225" y="941402"/>
                </a:lnTo>
                <a:lnTo>
                  <a:pt x="0" y="941402"/>
                </a:lnTo>
                <a:lnTo>
                  <a:pt x="0" y="0"/>
                </a:lnTo>
                <a:close/>
                <a:moveTo>
                  <a:pt x="117675" y="117675"/>
                </a:moveTo>
                <a:lnTo>
                  <a:pt x="117675" y="823727"/>
                </a:lnTo>
                <a:lnTo>
                  <a:pt x="8032550" y="823727"/>
                </a:lnTo>
                <a:lnTo>
                  <a:pt x="8032550" y="117675"/>
                </a:lnTo>
                <a:lnTo>
                  <a:pt x="117675" y="117675"/>
                </a:lnTo>
                <a:close/>
              </a:path>
            </a:pathLst>
          </a:custGeom>
          <a:solidFill>
            <a:schemeClr val="tx2">
              <a:lumMod val="50000"/>
              <a:lumOff val="50000"/>
            </a:schemeClr>
          </a:solidFill>
          <a:ln w="6350" cmpd="sng">
            <a:solidFill>
              <a:srgbClr val="287A9E"/>
            </a:solidFill>
            <a:miter lim="800000"/>
            <a:headEnd/>
            <a:tailEnd/>
          </a:ln>
        </p:spPr>
        <p:txBody>
          <a:bodyPr lIns="91425" tIns="45700" rIns="91425" bIns="45700" anchor="ctr"/>
          <a:lstStyle/>
          <a:p>
            <a:endParaRPr lang="en-US"/>
          </a:p>
        </p:txBody>
      </p:sp>
    </p:spTree>
    <p:extLst>
      <p:ext uri="{BB962C8B-B14F-4D97-AF65-F5344CB8AC3E}">
        <p14:creationId xmlns:p14="http://schemas.microsoft.com/office/powerpoint/2010/main" val="304913865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8"/>
          <p:cNvSpPr>
            <a:spLocks noGrp="1"/>
          </p:cNvSpPr>
          <p:nvPr>
            <p:ph type="title"/>
          </p:nvPr>
        </p:nvSpPr>
        <p:spPr>
          <a:xfrm>
            <a:off x="479425" y="114300"/>
            <a:ext cx="8229600" cy="817563"/>
          </a:xfrm>
        </p:spPr>
        <p:txBody>
          <a:bodyPr/>
          <a:lstStyle/>
          <a:p>
            <a:pPr eaLnBrk="1" hangingPunct="1"/>
            <a:r>
              <a:rPr lang="en-US" altLang="en-US" sz="4000" b="1" dirty="0" smtClean="0">
                <a:latin typeface="Century Gothic" panose="020B0502020202020204" pitchFamily="34" charset="0"/>
              </a:rPr>
              <a:t>District Instructional Priorities</a:t>
            </a:r>
          </a:p>
        </p:txBody>
      </p:sp>
      <p:sp>
        <p:nvSpPr>
          <p:cNvPr id="29698" name="Content Placeholder 4"/>
          <p:cNvSpPr>
            <a:spLocks noGrp="1"/>
          </p:cNvSpPr>
          <p:nvPr>
            <p:ph idx="4294967295"/>
          </p:nvPr>
        </p:nvSpPr>
        <p:spPr>
          <a:xfrm>
            <a:off x="0" y="2286000"/>
            <a:ext cx="8229600" cy="3992563"/>
          </a:xfrm>
        </p:spPr>
        <p:txBody>
          <a:bodyPr/>
          <a:lstStyle/>
          <a:p>
            <a:pPr eaLnBrk="1" hangingPunct="1"/>
            <a:endParaRPr lang="en-US" altLang="en-US" smtClean="0">
              <a:latin typeface="Calibri" panose="020F0502020204030204" pitchFamily="34" charset="0"/>
            </a:endParaRPr>
          </a:p>
          <a:p>
            <a:pPr eaLnBrk="1" hangingPunct="1">
              <a:buFont typeface="Arial" panose="020B0604020202020204" pitchFamily="34" charset="0"/>
              <a:buNone/>
            </a:pPr>
            <a:endParaRPr lang="en-US" altLang="en-US" smtClean="0">
              <a:latin typeface="Calibri" panose="020F0502020204030204" pitchFamily="34" charset="0"/>
            </a:endParaRPr>
          </a:p>
          <a:p>
            <a:pPr eaLnBrk="1" hangingPunct="1">
              <a:buFont typeface="Arial" panose="020B0604020202020204" pitchFamily="34" charset="0"/>
              <a:buNone/>
            </a:pPr>
            <a:endParaRPr lang="en-US" altLang="en-US" smtClean="0">
              <a:latin typeface="Calibri" panose="020F0502020204030204" pitchFamily="34" charset="0"/>
            </a:endParaRPr>
          </a:p>
          <a:p>
            <a:pPr eaLnBrk="1" hangingPunct="1">
              <a:buFont typeface="Arial" panose="020B0604020202020204" pitchFamily="34" charset="0"/>
              <a:buNone/>
            </a:pPr>
            <a:endParaRPr lang="en-US" altLang="en-US" smtClean="0">
              <a:latin typeface="Calibri" panose="020F0502020204030204" pitchFamily="34" charset="0"/>
            </a:endParaRPr>
          </a:p>
          <a:p>
            <a:pPr eaLnBrk="1" hangingPunct="1">
              <a:buFont typeface="Arial" panose="020B0604020202020204" pitchFamily="34" charset="0"/>
              <a:buNone/>
            </a:pPr>
            <a:endParaRPr lang="en-US" altLang="en-US" smtClean="0">
              <a:latin typeface="Calibri" panose="020F0502020204030204" pitchFamily="34" charset="0"/>
            </a:endParaRPr>
          </a:p>
          <a:p>
            <a:pPr eaLnBrk="1" hangingPunct="1"/>
            <a:endParaRPr lang="en-US" altLang="en-US" smtClean="0">
              <a:latin typeface="Calibri" panose="020F0502020204030204" pitchFamily="34" charset="0"/>
            </a:endParaRPr>
          </a:p>
        </p:txBody>
      </p:sp>
      <p:pic>
        <p:nvPicPr>
          <p:cNvPr id="21508" name="Picture 12" descr="3 men puzzle-pieces.jpg"/>
          <p:cNvPicPr>
            <a:picLocks noChangeAspect="1"/>
          </p:cNvPicPr>
          <p:nvPr/>
        </p:nvPicPr>
        <p:blipFill rotWithShape="1">
          <a:blip r:embed="rId3" cstate="print">
            <a:extLst/>
          </a:blip>
          <a:srcRect l="4403"/>
          <a:stretch/>
        </p:blipFill>
        <p:spPr bwMode="auto">
          <a:xfrm>
            <a:off x="806274" y="1045196"/>
            <a:ext cx="7606746" cy="53304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0" name="TextBox 13"/>
          <p:cNvSpPr txBox="1">
            <a:spLocks noChangeArrowheads="1"/>
          </p:cNvSpPr>
          <p:nvPr/>
        </p:nvSpPr>
        <p:spPr bwMode="auto">
          <a:xfrm>
            <a:off x="2825750" y="5284788"/>
            <a:ext cx="1878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algn="ctr" eaLnBrk="1" hangingPunct="1"/>
            <a:r>
              <a:rPr lang="en-US" altLang="en-US" b="1">
                <a:latin typeface="Century Gothic"/>
                <a:cs typeface="Century Gothic"/>
              </a:rPr>
              <a:t>Common Core</a:t>
            </a:r>
          </a:p>
          <a:p>
            <a:pPr algn="ctr" eaLnBrk="1" hangingPunct="1"/>
            <a:r>
              <a:rPr lang="en-US" altLang="en-US" b="1">
                <a:latin typeface="Century Gothic"/>
                <a:cs typeface="Century Gothic"/>
              </a:rPr>
              <a:t>(The What)</a:t>
            </a:r>
          </a:p>
        </p:txBody>
      </p:sp>
      <p:sp>
        <p:nvSpPr>
          <p:cNvPr id="29701" name="TextBox 14"/>
          <p:cNvSpPr txBox="1">
            <a:spLocks noChangeArrowheads="1"/>
          </p:cNvSpPr>
          <p:nvPr/>
        </p:nvSpPr>
        <p:spPr bwMode="auto">
          <a:xfrm>
            <a:off x="4767263" y="1003300"/>
            <a:ext cx="2438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algn="ctr" eaLnBrk="1" hangingPunct="1"/>
            <a:r>
              <a:rPr lang="en-US" altLang="en-US" b="1" dirty="0">
                <a:solidFill>
                  <a:srgbClr val="000000"/>
                </a:solidFill>
                <a:latin typeface="Century Gothic"/>
                <a:cs typeface="Century Gothic"/>
              </a:rPr>
              <a:t>Master Plan</a:t>
            </a:r>
          </a:p>
          <a:p>
            <a:pPr algn="ctr" eaLnBrk="1" hangingPunct="1"/>
            <a:r>
              <a:rPr lang="en-US" altLang="en-US" b="1" dirty="0">
                <a:solidFill>
                  <a:srgbClr val="000000"/>
                </a:solidFill>
                <a:latin typeface="Century Gothic"/>
                <a:cs typeface="Century Gothic"/>
              </a:rPr>
              <a:t>(The Who)</a:t>
            </a:r>
          </a:p>
        </p:txBody>
      </p:sp>
      <p:sp>
        <p:nvSpPr>
          <p:cNvPr id="29702" name="TextBox 15"/>
          <p:cNvSpPr txBox="1">
            <a:spLocks noChangeArrowheads="1"/>
          </p:cNvSpPr>
          <p:nvPr/>
        </p:nvSpPr>
        <p:spPr bwMode="auto">
          <a:xfrm>
            <a:off x="6602413" y="4437063"/>
            <a:ext cx="21066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News Gothic MT" charset="0"/>
                <a:ea typeface="MS PGothic" panose="020B0600070205080204" pitchFamily="34" charset="-128"/>
              </a:defRPr>
            </a:lvl1pPr>
            <a:lvl2pPr marL="742950" indent="-285750" eaLnBrk="0" hangingPunct="0">
              <a:defRPr sz="2400">
                <a:solidFill>
                  <a:schemeClr val="tx1"/>
                </a:solidFill>
                <a:latin typeface="News Gothic MT" charset="0"/>
                <a:ea typeface="MS PGothic" panose="020B0600070205080204" pitchFamily="34" charset="-128"/>
              </a:defRPr>
            </a:lvl2pPr>
            <a:lvl3pPr marL="1143000" indent="-228600" eaLnBrk="0" hangingPunct="0">
              <a:defRPr sz="2400">
                <a:solidFill>
                  <a:schemeClr val="tx1"/>
                </a:solidFill>
                <a:latin typeface="News Gothic MT" charset="0"/>
                <a:ea typeface="MS PGothic" panose="020B0600070205080204" pitchFamily="34" charset="-128"/>
              </a:defRPr>
            </a:lvl3pPr>
            <a:lvl4pPr marL="1600200" indent="-228600" eaLnBrk="0" hangingPunct="0">
              <a:defRPr sz="2400">
                <a:solidFill>
                  <a:schemeClr val="tx1"/>
                </a:solidFill>
                <a:latin typeface="News Gothic MT" charset="0"/>
                <a:ea typeface="MS PGothic" panose="020B0600070205080204" pitchFamily="34" charset="-128"/>
              </a:defRPr>
            </a:lvl4pPr>
            <a:lvl5pPr marL="2057400" indent="-228600" eaLnBrk="0" hangingPunct="0">
              <a:defRPr sz="2400">
                <a:solidFill>
                  <a:schemeClr val="tx1"/>
                </a:solidFill>
                <a:latin typeface="News Gothic MT"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News Gothic MT" charset="0"/>
                <a:ea typeface="MS PGothic" panose="020B0600070205080204" pitchFamily="34" charset="-128"/>
              </a:defRPr>
            </a:lvl9pPr>
          </a:lstStyle>
          <a:p>
            <a:pPr algn="ctr" eaLnBrk="1" hangingPunct="1"/>
            <a:r>
              <a:rPr lang="en-US" altLang="en-US" b="1">
                <a:latin typeface="Century Gothic"/>
                <a:cs typeface="Century Gothic"/>
              </a:rPr>
              <a:t>TGDC</a:t>
            </a:r>
            <a:br>
              <a:rPr lang="en-US" altLang="en-US" b="1">
                <a:latin typeface="Century Gothic"/>
                <a:cs typeface="Century Gothic"/>
              </a:rPr>
            </a:br>
            <a:r>
              <a:rPr lang="en-US" altLang="en-US" b="1">
                <a:latin typeface="Century Gothic"/>
                <a:cs typeface="Century Gothic"/>
              </a:rPr>
              <a:t>Teaching &amp;</a:t>
            </a:r>
          </a:p>
          <a:p>
            <a:pPr algn="ctr" eaLnBrk="1" hangingPunct="1"/>
            <a:r>
              <a:rPr lang="en-US" altLang="en-US" b="1">
                <a:latin typeface="Century Gothic"/>
                <a:cs typeface="Century Gothic"/>
              </a:rPr>
              <a:t> Learning</a:t>
            </a:r>
          </a:p>
          <a:p>
            <a:pPr algn="ctr" eaLnBrk="1" hangingPunct="1"/>
            <a:r>
              <a:rPr lang="en-US" altLang="en-US" b="1">
                <a:latin typeface="Century Gothic"/>
                <a:cs typeface="Century Gothic"/>
              </a:rPr>
              <a:t>Framework</a:t>
            </a:r>
          </a:p>
          <a:p>
            <a:pPr algn="ctr" eaLnBrk="1" hangingPunct="1"/>
            <a:r>
              <a:rPr lang="en-US" altLang="en-US" b="1">
                <a:latin typeface="Century Gothic"/>
                <a:cs typeface="Century Gothic"/>
              </a:rPr>
              <a:t>(The How)</a:t>
            </a:r>
          </a:p>
        </p:txBody>
      </p:sp>
      <p:cxnSp>
        <p:nvCxnSpPr>
          <p:cNvPr id="9" name="Straight Arrow Connector 8"/>
          <p:cNvCxnSpPr/>
          <p:nvPr/>
        </p:nvCxnSpPr>
        <p:spPr>
          <a:xfrm rot="16200000" flipV="1">
            <a:off x="2978150" y="4592638"/>
            <a:ext cx="10668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4502150" y="1784350"/>
            <a:ext cx="9144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6373813" y="3798888"/>
            <a:ext cx="723900" cy="714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3689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MED THeme">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MMED THeme.thmx</Template>
  <TotalTime>9919</TotalTime>
  <Words>3348</Words>
  <Application>Microsoft Macintosh PowerPoint</Application>
  <PresentationFormat>On-screen Show (4:3)</PresentationFormat>
  <Paragraphs>347</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MMED THeme</vt:lpstr>
      <vt:lpstr>PowerPoint Presentation</vt:lpstr>
      <vt:lpstr>Line Up Activity</vt:lpstr>
      <vt:lpstr>Cooking</vt:lpstr>
      <vt:lpstr>Dancing</vt:lpstr>
      <vt:lpstr>Writing a Research Paper</vt:lpstr>
      <vt:lpstr>ELD Transition Sessions</vt:lpstr>
      <vt:lpstr>Objectives</vt:lpstr>
      <vt:lpstr>Adapted from George Washington University</vt:lpstr>
      <vt:lpstr>District Instructional Priorities</vt:lpstr>
      <vt:lpstr>PowerPoint Presentation</vt:lpstr>
      <vt:lpstr>Phase-In Plan for CA ELD Standards  </vt:lpstr>
      <vt:lpstr>  What must students be able to do with language? </vt:lpstr>
      <vt:lpstr>CA ELD Standards</vt:lpstr>
      <vt:lpstr>CA ELD Overview &amp;  Proficiency Levels</vt:lpstr>
      <vt:lpstr>Proficiency Level  Descriptors Overview</vt:lpstr>
      <vt:lpstr>Proficiency Level Descriptors</vt:lpstr>
      <vt:lpstr>CA ELD Standards</vt:lpstr>
      <vt:lpstr>ELD Strands</vt:lpstr>
      <vt:lpstr>ELD Strands</vt:lpstr>
      <vt:lpstr>Vertical Progression</vt:lpstr>
      <vt:lpstr>Vertical Progression</vt:lpstr>
      <vt:lpstr>Vertical Progression</vt:lpstr>
      <vt:lpstr>A Horizontal Look</vt:lpstr>
      <vt:lpstr>A Horizontal Look</vt:lpstr>
      <vt:lpstr>PowerPoint Presentation</vt:lpstr>
      <vt:lpstr> Reflection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LAUSD User</dc:creator>
  <cp:keywords/>
  <dc:description/>
  <cp:lastModifiedBy>Los Angeles Unified School District</cp:lastModifiedBy>
  <cp:revision>640</cp:revision>
  <cp:lastPrinted>2014-09-02T22:49:28Z</cp:lastPrinted>
  <dcterms:created xsi:type="dcterms:W3CDTF">2013-09-24T12:16:48Z</dcterms:created>
  <dcterms:modified xsi:type="dcterms:W3CDTF">2014-09-02T22:52:04Z</dcterms:modified>
  <cp:category/>
</cp:coreProperties>
</file>